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59" r:id="rId5"/>
    <p:sldId id="260" r:id="rId6"/>
    <p:sldId id="257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5AA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BA8B73-E131-4A53-8410-52A2C05D88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63D3BA1-7D6D-4BFF-AA05-B25A32E006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3D7F86-C148-49BC-84F0-BAA931E65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BE723-3111-4B64-85D6-1E1C956E3010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A163DF-2D7C-44F7-AE3C-4D6DA237C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41F9D8-454D-4522-831D-E7B6994FF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EB77-11B8-4D1D-8025-51C3484B5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7265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644EB6-F393-47F2-BCF9-7574FD3B2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F0BF1D2-F2C2-47EE-97B5-0A09FDCFC9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D2C839C-1071-4139-A1BD-D0C927A07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BE723-3111-4B64-85D6-1E1C956E3010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A03638-47F7-47FE-9BF5-4E28F9A91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6DFF44-E7D1-45B4-BEA1-FD3152E6E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EB77-11B8-4D1D-8025-51C3484B5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940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B3F18F1-22D6-435D-A39B-D157E52771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33ED5EB-317B-446D-B8D7-3E53314456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F2931C-F97A-44B2-9524-C599F230C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BE723-3111-4B64-85D6-1E1C956E3010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37C0D9-96BB-46CD-BD8D-3686E739E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34D1E5-FA9E-42D6-BAAC-01C6C00A9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EB77-11B8-4D1D-8025-51C3484B5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922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610872-0D08-4B3D-8D87-02A264512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47EA33-BCB2-407F-898A-A415B94F03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891EA1E-FEAE-47C5-866C-0781761EA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BE723-3111-4B64-85D6-1E1C956E3010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50824-0019-4E30-87F5-2091B761B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E6ED8DE-4215-4848-8480-1641B5648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EB77-11B8-4D1D-8025-51C3484B5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690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4E61D3-59D2-4752-9532-1FE52A0BD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246F1BD-D550-4B1F-BBA6-00F6909C5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8817D8C-8B56-4FB2-9334-6F14834F2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BE723-3111-4B64-85D6-1E1C956E3010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4076309-F2CF-47C3-90D0-518CA11AB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55628C-3E8E-4951-9C48-A28448602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EB77-11B8-4D1D-8025-51C3484B5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085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2C6D34-1181-4A23-8524-D6CE1D8CE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5E479F-2E15-48A7-94AA-D1FA39E1EF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14F5F69-29C5-42FB-8CA3-35521DD6D3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7A0C7F1-5766-4B89-A7E8-B3D401A54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BE723-3111-4B64-85D6-1E1C956E3010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889033A-9B95-4B21-9095-75732B6D8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230EA9A-3244-4E5B-92E4-70885B04C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EB77-11B8-4D1D-8025-51C3484B5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814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84C039-1279-4FEB-BC6B-E99B0D6C1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D38668E-227E-4686-B5D2-D2C62CB2CC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AAAD822-E713-4849-8B28-A30B1057C8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6D1CEEB-769B-4397-9AED-9751DB7104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ABBE92-85EA-46B3-BC10-E0DE7252EE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03CCA2D-0C63-4D9D-B40E-13E93589D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BE723-3111-4B64-85D6-1E1C956E3010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41A16A0-6FA8-491C-9154-579C3A06D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6DB4AC9-65E5-4051-BFAC-11946E561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EB77-11B8-4D1D-8025-51C3484B5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706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ACA7F8-30A7-4DCE-94AE-94FD97D4F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C915F8E-023B-4AE3-B013-A40D3E6D3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BE723-3111-4B64-85D6-1E1C956E3010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ABB8A0C-4B06-4262-AB3B-18B56B6C8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6DF26D3-75F1-4F22-95D3-EA10FCC6F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EB77-11B8-4D1D-8025-51C3484B5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434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6B3F9C7-E902-49F7-9003-E12EBA4FA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BE723-3111-4B64-85D6-1E1C956E3010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292B234-0740-4A57-9E51-C22C892E8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C3C168F-7706-4C8A-87BC-AF9073755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EB77-11B8-4D1D-8025-51C3484B5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385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3E50FB-A04A-4D3A-8FB0-6D07EC32F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065924-3ABF-4164-9008-634010040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3FA597A-BD84-489C-AAE4-8D1A6547BA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077335E-FE66-4540-8A05-6167C4CC5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BE723-3111-4B64-85D6-1E1C956E3010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D93F4E2-B3C7-49E7-96A4-D31AEE135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E6A9256-2150-45A4-A937-A78DD62CB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EB77-11B8-4D1D-8025-51C3484B5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830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264025-7E12-484F-8A88-F30F71BD3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33C866F-7AD2-4F04-B7FA-89F366088F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BA44E92-FC3F-4FA1-908C-58F6B66F00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9DF8338-7EBD-4E37-95AA-C8D136017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BE723-3111-4B64-85D6-1E1C956E3010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26DCD4D-6B77-4AD3-850B-BAAA4BFCA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BC92DE1-BB9F-467E-BC4D-9309A8429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EB77-11B8-4D1D-8025-51C3484B5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687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221853-BDFD-4AC6-AE7E-DB30EB1E1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08FB695-8EB0-47DD-B1E1-F8509174D0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21A6983-641C-4FC2-A32C-6F8F27623F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BE723-3111-4B64-85D6-1E1C956E3010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013B5C-B8BE-4388-8618-9474C16E4D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50C7605-B3F5-4251-8971-486EACBFAD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1EB77-11B8-4D1D-8025-51C3484B5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679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zooclub.ru/birds/vidy/index.s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-dog.ru/wallpapers/1/44/504129808879163.jpg">
            <a:extLst>
              <a:ext uri="{FF2B5EF4-FFF2-40B4-BE49-F238E27FC236}">
                <a16:creationId xmlns:a16="http://schemas.microsoft.com/office/drawing/2014/main" id="{99DD2599-7513-4244-A94E-8202EB8D6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A387EB-922D-4A3E-84D9-5E9B20F505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0817" y="1500807"/>
            <a:ext cx="11370365" cy="4312163"/>
          </a:xfrm>
        </p:spPr>
        <p:txBody>
          <a:bodyPr>
            <a:normAutofit/>
          </a:bodyPr>
          <a:lstStyle/>
          <a:p>
            <a:r>
              <a:rPr lang="ru-RU" sz="88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«Редкие животные нашего края</a:t>
            </a:r>
            <a:r>
              <a:rPr lang="ru-RU" sz="8800" b="1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»</a:t>
            </a:r>
            <a:endParaRPr lang="ru-RU" sz="8800" b="1" dirty="0">
              <a:latin typeface="Monotype Corsiva" panose="03010101010201010101" pitchFamily="66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98DBA3-6099-4335-9B9B-155BB3CCEF8B}"/>
              </a:ext>
            </a:extLst>
          </p:cNvPr>
          <p:cNvSpPr txBox="1"/>
          <p:nvPr/>
        </p:nvSpPr>
        <p:spPr>
          <a:xfrm>
            <a:off x="6652592" y="5408831"/>
            <a:ext cx="31540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solidFill>
                  <a:srgbClr val="FFFF00"/>
                </a:solidFill>
                <a:latin typeface="Monotype Corsiva" panose="03010101010201010101" pitchFamily="66" charset="0"/>
              </a:rPr>
              <a:t>Группа №</a:t>
            </a:r>
            <a:r>
              <a:rPr lang="ru-RU" sz="4800" b="1" dirty="0" smtClean="0">
                <a:solidFill>
                  <a:srgbClr val="FFFF00"/>
                </a:solidFill>
                <a:latin typeface="Monotype Corsiva" panose="03010101010201010101" pitchFamily="66" charset="0"/>
              </a:rPr>
              <a:t>10</a:t>
            </a:r>
            <a:endParaRPr lang="ru-RU" sz="4800" b="1" dirty="0">
              <a:solidFill>
                <a:srgbClr val="FFFF0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2227214" y="627017"/>
            <a:ext cx="81577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МАДОУ «Детский сад № 3 «Колобок» комбинированного вида»</a:t>
            </a:r>
          </a:p>
          <a:p>
            <a:pPr algn="ctr"/>
            <a:r>
              <a:rPr lang="ru-RU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Г.Улан</a:t>
            </a:r>
            <a:r>
              <a:rPr lang="ru-RU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-Удэ</a:t>
            </a:r>
            <a:endParaRPr lang="ru-RU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89861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-dog.ru/wallpapers/1/44/504129808879163.jpg">
            <a:extLst>
              <a:ext uri="{FF2B5EF4-FFF2-40B4-BE49-F238E27FC236}">
                <a16:creationId xmlns:a16="http://schemas.microsoft.com/office/drawing/2014/main" id="{99DD2599-7513-4244-A94E-8202EB8D6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 descr="https://i1.rgstatic.net/publication/281419510_Red_Data_Book_of_Republic_of_Buryatia_Animals_Plants_Fungi_3rd_Edition/links/55e65e5e08aecb1a7ccd69e8/largepreview.png">
            <a:extLst>
              <a:ext uri="{FF2B5EF4-FFF2-40B4-BE49-F238E27FC236}">
                <a16:creationId xmlns:a16="http://schemas.microsoft.com/office/drawing/2014/main" id="{116795FA-DCC3-4ED4-B856-704BD2C1120B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695253">
            <a:off x="802364" y="839350"/>
            <a:ext cx="3086542" cy="458701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68FCDD9-8C1C-45D0-B946-1EED0A0B40F2}"/>
              </a:ext>
            </a:extLst>
          </p:cNvPr>
          <p:cNvSpPr txBox="1"/>
          <p:nvPr/>
        </p:nvSpPr>
        <p:spPr>
          <a:xfrm>
            <a:off x="4055165" y="516835"/>
            <a:ext cx="761915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FF00"/>
                </a:solidFill>
                <a:latin typeface="Monotype Corsiva" panose="03010101010201010101" pitchFamily="66" charset="0"/>
              </a:rPr>
              <a:t>Красная книга Бурятии – официальный документ, который содержит информацию о редких и исчезающих животных и растениях нашего края. И здесь говорится о том, как можно спасти их. В эту книгу занесены обитатели степей, гор, тайги и водоемов. Наше государство строго следит за их охраной.</a:t>
            </a:r>
          </a:p>
        </p:txBody>
      </p:sp>
    </p:spTree>
    <p:extLst>
      <p:ext uri="{BB962C8B-B14F-4D97-AF65-F5344CB8AC3E}">
        <p14:creationId xmlns:p14="http://schemas.microsoft.com/office/powerpoint/2010/main" val="1158810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-dog.ru/wallpapers/1/44/504129808879163.jpg">
            <a:extLst>
              <a:ext uri="{FF2B5EF4-FFF2-40B4-BE49-F238E27FC236}">
                <a16:creationId xmlns:a16="http://schemas.microsoft.com/office/drawing/2014/main" id="{99DD2599-7513-4244-A94E-8202EB8D6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 descr="http://animals-mf.ru/wp-content/uploads/2018/10/Nerpa20foto20Karpova-e1541018889420.jpg">
            <a:extLst>
              <a:ext uri="{FF2B5EF4-FFF2-40B4-BE49-F238E27FC236}">
                <a16:creationId xmlns:a16="http://schemas.microsoft.com/office/drawing/2014/main" id="{878F2A3C-99CF-4559-8F0E-AFD2AB145F7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427" y="3680792"/>
            <a:ext cx="3526555" cy="267765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 descr="http://animals-mf.ru/wp-content/uploads/2018/10/image-2-e1541019052399.jpg">
            <a:extLst>
              <a:ext uri="{FF2B5EF4-FFF2-40B4-BE49-F238E27FC236}">
                <a16:creationId xmlns:a16="http://schemas.microsoft.com/office/drawing/2014/main" id="{9496D02F-EB4B-4F54-858F-1012F12A24E1}"/>
              </a:ext>
            </a:extLst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26" b="11897"/>
          <a:stretch/>
        </p:blipFill>
        <p:spPr bwMode="auto">
          <a:xfrm>
            <a:off x="384313" y="4412974"/>
            <a:ext cx="2749087" cy="231336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Рисунок 5" descr="http://animals-mf.ru/wp-content/uploads/2018/10/2631887-e1541018489583.jpg">
            <a:extLst>
              <a:ext uri="{FF2B5EF4-FFF2-40B4-BE49-F238E27FC236}">
                <a16:creationId xmlns:a16="http://schemas.microsoft.com/office/drawing/2014/main" id="{2A312311-32FA-4600-8AB3-11AF24AF986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4886" y="397566"/>
            <a:ext cx="4158940" cy="277964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B7FA54C-04FD-420C-B915-A917B6A9397D}"/>
              </a:ext>
            </a:extLst>
          </p:cNvPr>
          <p:cNvSpPr txBox="1"/>
          <p:nvPr/>
        </p:nvSpPr>
        <p:spPr>
          <a:xfrm>
            <a:off x="128954" y="131662"/>
            <a:ext cx="730775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800" b="1" dirty="0">
                <a:solidFill>
                  <a:srgbClr val="FFFF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Байкальская нерпа крупное животное, которое живет на Байкале. Ростом с человека. Вес до 130 кг. У нее густой мех серого или серо-коричневого цвета. У нерпы прекрасный слух, идеальное зрение и превосходное обоняние. Скорость нерпы в воде достигает 25 км/час. Любимой еда нерпы </a:t>
            </a:r>
            <a:r>
              <a:rPr lang="ru-RU" altLang="ru-RU" sz="2800" b="1" dirty="0" err="1">
                <a:solidFill>
                  <a:srgbClr val="FFFF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головомянки</a:t>
            </a:r>
            <a:r>
              <a:rPr lang="ru-RU" altLang="ru-RU" sz="2800" b="1" dirty="0">
                <a:solidFill>
                  <a:srgbClr val="FFFF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и байкальские бычки. За год нерпа съедает тонну такой пищи. Редко питается омулем. 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7954163-78E4-4ECB-8831-7C23D9A340F7}"/>
              </a:ext>
            </a:extLst>
          </p:cNvPr>
          <p:cNvSpPr txBox="1"/>
          <p:nvPr/>
        </p:nvSpPr>
        <p:spPr>
          <a:xfrm>
            <a:off x="6095999" y="3680792"/>
            <a:ext cx="598998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u-RU" sz="2800" b="1" dirty="0">
                <a:solidFill>
                  <a:srgbClr val="FFFF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Детеныши рождаются белыми и их называют «бельками». Чаще всего он у самки один, очень редко рождаются три. Поэтому мы должны ее охранять т.к. нигде в мире такой нету. Это достояние нашей Бурятии.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39533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-dog.ru/wallpapers/1/44/504129808879163.jpg">
            <a:extLst>
              <a:ext uri="{FF2B5EF4-FFF2-40B4-BE49-F238E27FC236}">
                <a16:creationId xmlns:a16="http://schemas.microsoft.com/office/drawing/2014/main" id="{99DD2599-7513-4244-A94E-8202EB8D6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 descr="https://avatars.mds.yandex.net/get-pdb/1535406/525ad99e-b6d2-4e7c-ac3c-c0d617e0a506/s1200">
            <a:extLst>
              <a:ext uri="{FF2B5EF4-FFF2-40B4-BE49-F238E27FC236}">
                <a16:creationId xmlns:a16="http://schemas.microsoft.com/office/drawing/2014/main" id="{3A598CE8-BE7B-4FDD-9AC3-27C067141EC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88" y="903565"/>
            <a:ext cx="3760788" cy="278025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09A5539-BEA1-4D89-ABB8-740E31814C04}"/>
              </a:ext>
            </a:extLst>
          </p:cNvPr>
          <p:cNvSpPr txBox="1"/>
          <p:nvPr/>
        </p:nvSpPr>
        <p:spPr>
          <a:xfrm>
            <a:off x="4235451" y="679608"/>
            <a:ext cx="762635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FFFF00"/>
                </a:solidFill>
                <a:latin typeface="Monotype Corsiva" panose="03010101010201010101" pitchFamily="66" charset="0"/>
              </a:rPr>
              <a:t> </a:t>
            </a:r>
            <a:r>
              <a:rPr lang="ru-RU" sz="2800" b="1" dirty="0" err="1">
                <a:solidFill>
                  <a:srgbClr val="FFFF00"/>
                </a:solidFill>
                <a:latin typeface="Monotype Corsiva" panose="03010101010201010101" pitchFamily="66" charset="0"/>
              </a:rPr>
              <a:t>Росамаха</a:t>
            </a:r>
            <a:r>
              <a:rPr lang="ru-RU" sz="2800" b="1" dirty="0">
                <a:solidFill>
                  <a:srgbClr val="FFFF00"/>
                </a:solidFill>
                <a:latin typeface="Monotype Corsiva" panose="03010101010201010101" pitchFamily="66" charset="0"/>
              </a:rPr>
              <a:t> редкое животное</a:t>
            </a:r>
            <a:r>
              <a:rPr lang="ru-RU" sz="2800" b="1" cap="all" dirty="0">
                <a:solidFill>
                  <a:srgbClr val="FFFF00"/>
                </a:solidFill>
                <a:latin typeface="Monotype Corsiva" panose="03010101010201010101" pitchFamily="66" charset="0"/>
              </a:rPr>
              <a:t>. </a:t>
            </a:r>
            <a:r>
              <a:rPr lang="ru-RU" sz="2800" b="1" dirty="0">
                <a:solidFill>
                  <a:srgbClr val="FFFF00"/>
                </a:solidFill>
                <a:latin typeface="Monotype Corsiva" panose="03010101010201010101" pitchFamily="66" charset="0"/>
              </a:rPr>
              <a:t>Живет она в глухой тайге. Это очень осторожный, умный и хитрый хищник. Внешне похож на медведя. Окрас темно – коричневый. Когти огромные длина до 12 см. Питается животными и птицами. Для него опасен только волк. Обоняние у росомахи развито хорошо, но зрение плохое. Самка приносит 1-3 детенышей, редко больше. </a:t>
            </a:r>
            <a:endParaRPr lang="ru-RU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660ECC-8685-49F7-BF8D-863818AF6A85}"/>
              </a:ext>
            </a:extLst>
          </p:cNvPr>
          <p:cNvSpPr txBox="1"/>
          <p:nvPr/>
        </p:nvSpPr>
        <p:spPr>
          <a:xfrm>
            <a:off x="268286" y="3892479"/>
            <a:ext cx="1150461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FFFF00"/>
                </a:solidFill>
                <a:latin typeface="Monotype Corsiva" panose="03010101010201010101" pitchFamily="66" charset="0"/>
              </a:rPr>
              <a:t>Для человека росомаха не опасна, наоборот стремится уйти подальше, но люди его боятся. Она приносит огромную пользу, поедая падаль и тем самым, предотвращая эпидемии среди зверей и </a:t>
            </a:r>
            <a:r>
              <a:rPr lang="ru-RU" sz="2800" b="1" dirty="0">
                <a:solidFill>
                  <a:srgbClr val="FFFF00"/>
                </a:solidFill>
                <a:latin typeface="Monotype Corsiva" panose="03010101010201010101" pitchFamily="66" charset="0"/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птиц</a:t>
            </a:r>
            <a:r>
              <a:rPr lang="ru-RU" sz="2800" b="1" dirty="0">
                <a:solidFill>
                  <a:srgbClr val="FFFF00"/>
                </a:solidFill>
                <a:latin typeface="Monotype Corsiva" panose="03010101010201010101" pitchFamily="66" charset="0"/>
              </a:rPr>
              <a:t>. Кроме того, росомаха уничтожает в основном больных или слабых животных.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9656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-dog.ru/wallpapers/1/44/504129808879163.jpg">
            <a:extLst>
              <a:ext uri="{FF2B5EF4-FFF2-40B4-BE49-F238E27FC236}">
                <a16:creationId xmlns:a16="http://schemas.microsoft.com/office/drawing/2014/main" id="{99DD2599-7513-4244-A94E-8202EB8D6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 descr="https://avatars.mds.yandex.net/get-pdb/1245924/56ce9a1a-5dd5-4c6e-b451-1e4c78f115d3/s1200?webp=false">
            <a:extLst>
              <a:ext uri="{FF2B5EF4-FFF2-40B4-BE49-F238E27FC236}">
                <a16:creationId xmlns:a16="http://schemas.microsoft.com/office/drawing/2014/main" id="{487EF459-9B72-4A02-8982-E875CED1262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5618" y="414446"/>
            <a:ext cx="3653562" cy="280251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 descr="http://planetofanimals.com/sites/default/files/styles/galery/public/Dipodidae-%D0%95%D0%B3%D0%B8%D0%BF%D0%B5%D1%82%D1%81%D0%BA%D0%B8%D0%B9%20%D1%82%D1%83%D1%88%D0%BA%D0%B0%D0%BD%D1%87%D0%B8%D0%BA%20by%20Alexandre%20Ville.jpg?itok=1Ox3V8YN">
            <a:extLst>
              <a:ext uri="{FF2B5EF4-FFF2-40B4-BE49-F238E27FC236}">
                <a16:creationId xmlns:a16="http://schemas.microsoft.com/office/drawing/2014/main" id="{66E98FE9-7DB5-42D9-9200-EEE12B31D954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6824" y="3631410"/>
            <a:ext cx="3653561" cy="280251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E010980-937B-492D-8056-117C094C912A}"/>
              </a:ext>
            </a:extLst>
          </p:cNvPr>
          <p:cNvSpPr txBox="1"/>
          <p:nvPr/>
        </p:nvSpPr>
        <p:spPr>
          <a:xfrm>
            <a:off x="388351" y="226360"/>
            <a:ext cx="785450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>
                <a:solidFill>
                  <a:srgbClr val="FFFF00"/>
                </a:solidFill>
                <a:latin typeface="Monotype Corsiva" panose="03010101010201010101" pitchFamily="66" charset="0"/>
              </a:rPr>
              <a:t>Тушканчик-прыгун (</a:t>
            </a:r>
            <a:r>
              <a:rPr lang="ru-RU" sz="2800" b="1" i="1" dirty="0" err="1">
                <a:solidFill>
                  <a:srgbClr val="FFFF00"/>
                </a:solidFill>
                <a:latin typeface="Monotype Corsiva" panose="03010101010201010101" pitchFamily="66" charset="0"/>
              </a:rPr>
              <a:t>Алаг</a:t>
            </a:r>
            <a:r>
              <a:rPr lang="ru-RU" sz="2800" b="1" i="1" dirty="0">
                <a:solidFill>
                  <a:srgbClr val="FFFF00"/>
                </a:solidFill>
                <a:latin typeface="Monotype Corsiva" panose="03010101010201010101" pitchFamily="66" charset="0"/>
              </a:rPr>
              <a:t> </a:t>
            </a:r>
            <a:r>
              <a:rPr lang="ru-RU" sz="2800" b="1" i="1" dirty="0" err="1">
                <a:solidFill>
                  <a:srgbClr val="FFFF00"/>
                </a:solidFill>
                <a:latin typeface="Monotype Corsiva" panose="03010101010201010101" pitchFamily="66" charset="0"/>
              </a:rPr>
              <a:t>дааган</a:t>
            </a:r>
            <a:r>
              <a:rPr lang="ru-RU" sz="2800" b="1" i="1" dirty="0">
                <a:solidFill>
                  <a:srgbClr val="FFFF00"/>
                </a:solidFill>
                <a:latin typeface="Monotype Corsiva" panose="03010101010201010101" pitchFamily="66" charset="0"/>
              </a:rPr>
              <a:t>)</a:t>
            </a:r>
            <a:endParaRPr lang="ru-RU" sz="2800" dirty="0">
              <a:solidFill>
                <a:srgbClr val="FFFF00"/>
              </a:solidFill>
              <a:latin typeface="Monotype Corsiva" panose="03010101010201010101" pitchFamily="66" charset="0"/>
            </a:endParaRPr>
          </a:p>
          <a:p>
            <a:r>
              <a:rPr lang="ru-RU" sz="2800" b="1" dirty="0">
                <a:solidFill>
                  <a:srgbClr val="FFFF00"/>
                </a:solidFill>
                <a:latin typeface="Monotype Corsiva" panose="03010101010201010101" pitchFamily="66" charset="0"/>
              </a:rPr>
              <a:t>Это очень маленькое животное, похожая на мышку. Имеет крупные глаза и длинные уши, длинный хвост, а на конце кисточка. Длина тела составляет 13 см, длина хвоста 17 см. Имеет мягкую и густую шерсть. Цвет спины песчаный или тёмно-жёлтый. На конечностях имеет по 5 пальцев, длина задних ног в 3-4 раза передних. При медленном движении передвигается на всех четырех лапах, а при беге - только на двух задних. Зимой впадает в спячку.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CF3067-78A5-413B-85BD-C66D4E320A30}"/>
              </a:ext>
            </a:extLst>
          </p:cNvPr>
          <p:cNvSpPr txBox="1"/>
          <p:nvPr/>
        </p:nvSpPr>
        <p:spPr>
          <a:xfrm>
            <a:off x="968565" y="4618047"/>
            <a:ext cx="669407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FFFF00"/>
                </a:solidFill>
                <a:latin typeface="Monotype Corsiva" panose="03010101010201010101" pitchFamily="66" charset="0"/>
              </a:rPr>
              <a:t>Питается травой, насекомыми и их личинками.</a:t>
            </a:r>
            <a:r>
              <a:rPr lang="ru-RU" sz="2800" dirty="0">
                <a:solidFill>
                  <a:srgbClr val="FFFF00"/>
                </a:solidFill>
                <a:latin typeface="Monotype Corsiva" panose="03010101010201010101" pitchFamily="66" charset="0"/>
              </a:rPr>
              <a:t> </a:t>
            </a:r>
            <a:r>
              <a:rPr lang="ru-RU" sz="2800" b="1" dirty="0">
                <a:solidFill>
                  <a:srgbClr val="FFFF00"/>
                </a:solidFill>
                <a:latin typeface="Monotype Corsiva" panose="03010101010201010101" pitchFamily="66" charset="0"/>
              </a:rPr>
              <a:t>Вреда людям не приносит.  В Бурятии тушканчик-прыгун встречается в степных районах Бурятии.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828778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-dog.ru/wallpapers/1/44/504129808879163.jpg">
            <a:extLst>
              <a:ext uri="{FF2B5EF4-FFF2-40B4-BE49-F238E27FC236}">
                <a16:creationId xmlns:a16="http://schemas.microsoft.com/office/drawing/2014/main" id="{99DD2599-7513-4244-A94E-8202EB8D6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6943A11-3859-4E7D-BC0B-7A9A388C6CA2}"/>
              </a:ext>
            </a:extLst>
          </p:cNvPr>
          <p:cNvSpPr txBox="1"/>
          <p:nvPr/>
        </p:nvSpPr>
        <p:spPr>
          <a:xfrm>
            <a:off x="357809" y="1193937"/>
            <a:ext cx="1121941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3600" b="1" dirty="0">
                <a:solidFill>
                  <a:srgbClr val="FFFF00"/>
                </a:solidFill>
                <a:latin typeface="Monotype Corsiva" panose="03010101010201010101" pitchFamily="66" charset="0"/>
              </a:rPr>
              <a:t>БЕРЕГИТЕ  ПРИРОДУ!</a:t>
            </a:r>
          </a:p>
          <a:p>
            <a:pPr algn="ctr">
              <a:spcBef>
                <a:spcPct val="0"/>
              </a:spcBef>
            </a:pPr>
            <a:r>
              <a:rPr lang="ru-RU" altLang="ru-RU" sz="3600" b="1" dirty="0">
                <a:solidFill>
                  <a:srgbClr val="FFFF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Надо не подчинять себе, а дружить с Природой;</a:t>
            </a:r>
          </a:p>
          <a:p>
            <a:pPr algn="ctr">
              <a:spcBef>
                <a:spcPct val="0"/>
              </a:spcBef>
            </a:pPr>
            <a:r>
              <a:rPr lang="ru-RU" altLang="ru-RU" sz="3600" b="1" dirty="0">
                <a:solidFill>
                  <a:srgbClr val="FFFF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Действовать не вопреки, а согласно законам Природы;</a:t>
            </a:r>
          </a:p>
          <a:p>
            <a:pPr algn="ctr">
              <a:spcBef>
                <a:spcPct val="0"/>
              </a:spcBef>
            </a:pPr>
            <a:r>
              <a:rPr lang="ru-RU" altLang="ru-RU" sz="3600" b="1" dirty="0">
                <a:solidFill>
                  <a:srgbClr val="FFFF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Надо учиться бережно обращаться с Природой.</a:t>
            </a:r>
          </a:p>
          <a:p>
            <a:pPr algn="ctr">
              <a:spcBef>
                <a:spcPct val="0"/>
              </a:spcBef>
            </a:pPr>
            <a:r>
              <a:rPr lang="ru-RU" altLang="ru-RU" sz="3600" b="1" dirty="0">
                <a:solidFill>
                  <a:srgbClr val="FFFF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Природа-это живая, чувствительная, очень сложная система: даже самый тихий наш шаг для неё ощутим.</a:t>
            </a:r>
          </a:p>
          <a:p>
            <a:pPr algn="ctr">
              <a:spcBef>
                <a:spcPct val="0"/>
              </a:spcBef>
            </a:pPr>
            <a:r>
              <a:rPr lang="ru-RU" altLang="ru-RU" sz="3600" b="1" dirty="0">
                <a:solidFill>
                  <a:srgbClr val="FFFF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От каждого их нас зависит, что останется в этом мире будущим поколениям.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79330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433</Words>
  <Application>Microsoft Office PowerPoint</Application>
  <PresentationFormat>Широкоэкранный</PresentationFormat>
  <Paragraphs>18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Monotype Corsiva</vt:lpstr>
      <vt:lpstr>Times New Roman</vt:lpstr>
      <vt:lpstr>Тема Office</vt:lpstr>
      <vt:lpstr>«Редкие животные нашего края»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«Редкие животные нашего края» Коллективный проект</dc:title>
  <dc:creator>Asus</dc:creator>
  <cp:lastModifiedBy>Asus</cp:lastModifiedBy>
  <cp:revision>12</cp:revision>
  <dcterms:created xsi:type="dcterms:W3CDTF">2019-03-19T05:21:59Z</dcterms:created>
  <dcterms:modified xsi:type="dcterms:W3CDTF">2021-10-08T15:51:20Z</dcterms:modified>
</cp:coreProperties>
</file>