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Default Extension="gif" ContentType="image/gif"/>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2" r:id="rId3"/>
    <p:sldId id="259"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er1.jpg"/>
          <p:cNvPicPr>
            <a:picLocks noGrp="1" noChangeAspect="1"/>
          </p:cNvPicPr>
          <p:nvPr>
            <p:ph idx="1"/>
          </p:nvPr>
        </p:nvPicPr>
        <p:blipFill>
          <a:blip r:embed="rId2" cstate="print"/>
          <a:stretch>
            <a:fillRect/>
          </a:stretch>
        </p:blipFill>
        <p:spPr>
          <a:xfrm>
            <a:off x="179512" y="188640"/>
            <a:ext cx="8856984" cy="626469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2204864"/>
          </a:xfrm>
          <a:solidFill>
            <a:srgbClr val="FFFF00"/>
          </a:solidFill>
          <a:effectLst>
            <a:softEdge rad="635000"/>
          </a:effectLst>
        </p:spPr>
        <p:txBody>
          <a:bodyPr>
            <a:normAutofit/>
          </a:bodyPr>
          <a:lstStyle/>
          <a:p>
            <a:r>
              <a:rPr lang="ru-RU" sz="3200" b="1" i="1" dirty="0">
                <a:solidFill>
                  <a:prstClr val="black"/>
                </a:solidFill>
              </a:rPr>
              <a:t>Пожарная машина.</a:t>
            </a:r>
            <a:endParaRPr lang="ru-RU" sz="32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 truck.pn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395536" y="918397"/>
            <a:ext cx="8703452" cy="539092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590595532"/>
      </p:ext>
    </p:extLst>
  </p:cSld>
  <p:clrMapOvr>
    <a:masterClrMapping/>
  </p:clrMapOvr>
  <mc:AlternateContent xmlns:mc="http://schemas.openxmlformats.org/markup-compatibility/2006">
    <mc:Choice xmlns="" xmlns:p14="http://schemas.microsoft.com/office/powerpoint/2010/main" Requires="p14">
      <p:transition spd="slow" p14:dur="2000" advTm="7340"/>
    </mc:Choice>
    <mc:Fallback>
      <p:transition spd="slow" advTm="7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852936"/>
          </a:xfrm>
          <a:solidFill>
            <a:srgbClr val="FFFF00"/>
          </a:solidFill>
          <a:effectLst>
            <a:softEdge rad="635000"/>
          </a:effectLst>
        </p:spPr>
        <p:txBody>
          <a:bodyPr>
            <a:normAutofit/>
          </a:bodyPr>
          <a:lstStyle/>
          <a:p>
            <a:r>
              <a:rPr lang="ru-RU" sz="2000" b="1" i="1" dirty="0">
                <a:solidFill>
                  <a:prstClr val="black"/>
                </a:solidFill>
              </a:rPr>
              <a:t>У пожарных есть специальные машины, они снабжены цистерной с водой, баком со спец. пеной, длинными шлангами – рукавами, складной лестницей и сиреной. Когда они мчатся по улице , то все другие машины уступают им дорогу, заслышав громкий звук сирены.</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4.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403648" y="2466109"/>
            <a:ext cx="6586282" cy="439085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76816660"/>
      </p:ext>
    </p:extLst>
  </p:cSld>
  <p:clrMapOvr>
    <a:masterClrMapping/>
  </p:clrMapOvr>
  <mc:AlternateContent xmlns:mc="http://schemas.openxmlformats.org/markup-compatibility/2006">
    <mc:Choice xmlns="" xmlns:p14="http://schemas.microsoft.com/office/powerpoint/2010/main" Requires="p14">
      <p:transition spd="slow" p14:dur="2000" advTm="11993"/>
    </mc:Choice>
    <mc:Fallback>
      <p:transition spd="slow" advTm="11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92896"/>
          </a:xfrm>
          <a:solidFill>
            <a:srgbClr val="FFFF00"/>
          </a:solidFill>
          <a:effectLst>
            <a:softEdge rad="635000"/>
          </a:effectLst>
        </p:spPr>
        <p:txBody>
          <a:bodyPr>
            <a:normAutofit/>
          </a:bodyPr>
          <a:lstStyle/>
          <a:p>
            <a:r>
              <a:rPr lang="ru-RU" sz="2000" b="1" i="1" dirty="0">
                <a:solidFill>
                  <a:prstClr val="black"/>
                </a:solidFill>
              </a:rPr>
              <a:t>Когда машина вместе с бригадой пожарных приезжает на место, они оценивают сложность пожара и при необходимости вызывают еще несколько машин , приступают к тушению.</a:t>
            </a:r>
            <a:br>
              <a:rPr lang="ru-RU" sz="2000" b="1" i="1" dirty="0">
                <a:solidFill>
                  <a:prstClr val="black"/>
                </a:solidFill>
              </a:rPr>
            </a:br>
            <a:r>
              <a:rPr lang="ru-RU" sz="2000" b="1" i="1" dirty="0">
                <a:solidFill>
                  <a:prstClr val="black"/>
                </a:solidFill>
              </a:rPr>
              <a:t>    Иногда к делу подключаются и пожарные вертолёты, они помогают спасать людей из горящих многоэтажных домов. </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37.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467544" y="2212747"/>
            <a:ext cx="8352928" cy="4645252"/>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198589533"/>
      </p:ext>
    </p:extLst>
  </p:cSld>
  <p:clrMapOvr>
    <a:masterClrMapping/>
  </p:clrMapOvr>
  <mc:AlternateContent xmlns:mc="http://schemas.openxmlformats.org/markup-compatibility/2006">
    <mc:Choice xmlns="" xmlns:p14="http://schemas.microsoft.com/office/powerpoint/2010/main" Requires="p14">
      <p:transition spd="slow" p14:dur="2000" advTm="13849"/>
    </mc:Choice>
    <mc:Fallback>
      <p:transition spd="slow" advTm="138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11960" cy="6858000"/>
          </a:xfrm>
          <a:solidFill>
            <a:srgbClr val="FFFF00"/>
          </a:solidFill>
          <a:effectLst>
            <a:softEdge rad="635000"/>
          </a:effectLst>
        </p:spPr>
        <p:txBody>
          <a:bodyPr>
            <a:normAutofit/>
          </a:bodyPr>
          <a:lstStyle/>
          <a:p>
            <a:r>
              <a:rPr lang="ru-RU" sz="1800" b="1" i="1" dirty="0">
                <a:solidFill>
                  <a:prstClr val="black"/>
                </a:solidFill>
              </a:rPr>
              <a:t>Дыма без огня не бывает.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Слёзы пожара не тушат.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Один на пожаре не воин.</a:t>
            </a:r>
            <a:r>
              <a:rPr lang="ru-RU" sz="4000" b="1" i="1" dirty="0">
                <a:solidFill>
                  <a:prstClr val="black"/>
                </a:solidFill>
              </a:rPr>
              <a:t/>
            </a:r>
            <a:br>
              <a:rPr lang="ru-RU" sz="4000" b="1" i="1" dirty="0">
                <a:solidFill>
                  <a:prstClr val="black"/>
                </a:solidFill>
              </a:rPr>
            </a:br>
            <a:r>
              <a:rPr lang="ru-RU" sz="1800" b="1" i="1" dirty="0">
                <a:solidFill>
                  <a:prstClr val="black"/>
                </a:solidFill>
              </a:rPr>
              <a:t>И малая искра сжигает города.</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Не шути с огнём , обожжёшься.</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 огнём воюют , а без огня горюют.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Спичка невеличка. Огонь великан.</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В руках спичка была , да изба сплыла.</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Водой пожар тушат, а умом предотвратят.</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Утром, вечером и днём осторожен будь с огнём.</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Пламя – это благо и жизнь , если не забыть потушить вовремя.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66469762.jpg"/>
          <p:cNvPicPr>
            <a:picLocks noChangeAspect="1" noChangeArrowheads="1"/>
          </p:cNvPicPr>
          <p:nvPr/>
        </p:nvPicPr>
        <p:blipFill>
          <a:blip r:embed="rId3" cstate="print">
            <a:extLst>
              <a:ext uri="{28A0092B-C50C-407E-A947-70E740481C1C}">
                <a14:useLocalDpi xmlns="" xmlns:a14="http://schemas.microsoft.com/office/drawing/2010/main"/>
              </a:ext>
            </a:extLst>
          </a:blip>
          <a:stretch>
            <a:fillRect/>
          </a:stretch>
        </p:blipFill>
        <p:spPr bwMode="auto">
          <a:xfrm>
            <a:off x="4871106" y="30967"/>
            <a:ext cx="4272894" cy="6920762"/>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462422286"/>
      </p:ext>
    </p:extLst>
  </p:cSld>
  <p:clrMapOvr>
    <a:masterClrMapping/>
  </p:clrMapOvr>
  <mc:AlternateContent xmlns:mc="http://schemas.openxmlformats.org/markup-compatibility/2006">
    <mc:Choice xmlns="" xmlns:p14="http://schemas.microsoft.com/office/powerpoint/2010/main" Requires="p14">
      <p:transition spd="slow" p14:dur="2000" advTm="17544"/>
    </mc:Choice>
    <mc:Fallback>
      <p:transition spd="slow" advTm="175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4008" cy="6858000"/>
          </a:xfrm>
          <a:solidFill>
            <a:srgbClr val="FFFF00"/>
          </a:solidFill>
          <a:effectLst>
            <a:softEdge rad="635000"/>
          </a:effectLst>
        </p:spPr>
        <p:txBody>
          <a:bodyPr>
            <a:normAutofit/>
          </a:bodyPr>
          <a:lstStyle/>
          <a:p>
            <a:r>
              <a:rPr lang="ru-RU" sz="1800" b="1" i="1" dirty="0">
                <a:solidFill>
                  <a:prstClr val="black"/>
                </a:solidFill>
              </a:rPr>
              <a:t>Я мчусь с сиреной на пожар</a:t>
            </a:r>
            <a:br>
              <a:rPr lang="ru-RU" sz="1800" b="1" i="1" dirty="0">
                <a:solidFill>
                  <a:prstClr val="black"/>
                </a:solidFill>
              </a:rPr>
            </a:br>
            <a:r>
              <a:rPr lang="ru-RU" sz="1800" b="1" i="1" dirty="0">
                <a:solidFill>
                  <a:prstClr val="black"/>
                </a:solidFill>
              </a:rPr>
              <a:t>Везу я воду с пеной.</a:t>
            </a:r>
            <a:br>
              <a:rPr lang="ru-RU" sz="1800" b="1" i="1" dirty="0">
                <a:solidFill>
                  <a:prstClr val="black"/>
                </a:solidFill>
              </a:rPr>
            </a:br>
            <a:r>
              <a:rPr lang="ru-RU" sz="1800" b="1" i="1" dirty="0">
                <a:solidFill>
                  <a:prstClr val="black"/>
                </a:solidFill>
              </a:rPr>
              <a:t>Потушим вмиг огонь и жар</a:t>
            </a:r>
            <a:br>
              <a:rPr lang="ru-RU" sz="1800" b="1" i="1" dirty="0">
                <a:solidFill>
                  <a:prstClr val="black"/>
                </a:solidFill>
              </a:rPr>
            </a:br>
            <a:r>
              <a:rPr lang="ru-RU" sz="1800" b="1" i="1" dirty="0">
                <a:solidFill>
                  <a:prstClr val="black"/>
                </a:solidFill>
              </a:rPr>
              <a:t>Мы быстры, словно стрелы….</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2.Что за тесный, тесный дом?</a:t>
            </a:r>
            <a:br>
              <a:rPr lang="ru-RU" sz="1800" b="1" i="1" dirty="0">
                <a:solidFill>
                  <a:prstClr val="black"/>
                </a:solidFill>
              </a:rPr>
            </a:br>
            <a:r>
              <a:rPr lang="ru-RU" sz="1800" b="1" i="1" dirty="0">
                <a:solidFill>
                  <a:prstClr val="black"/>
                </a:solidFill>
              </a:rPr>
              <a:t>Сто сестричек жмутся в нём.</a:t>
            </a:r>
            <a:br>
              <a:rPr lang="ru-RU" sz="1800" b="1" i="1" dirty="0">
                <a:solidFill>
                  <a:prstClr val="black"/>
                </a:solidFill>
              </a:rPr>
            </a:br>
            <a:r>
              <a:rPr lang="ru-RU" sz="1800" b="1" i="1" dirty="0">
                <a:solidFill>
                  <a:prstClr val="black"/>
                </a:solidFill>
              </a:rPr>
              <a:t>И любая из сестричек</a:t>
            </a:r>
            <a:r>
              <a:rPr lang="ru-RU" sz="4000" b="1" i="1" dirty="0">
                <a:solidFill>
                  <a:prstClr val="black"/>
                </a:solidFill>
              </a:rPr>
              <a:t/>
            </a:r>
            <a:br>
              <a:rPr lang="ru-RU" sz="4000" b="1" i="1" dirty="0">
                <a:solidFill>
                  <a:prstClr val="black"/>
                </a:solidFill>
              </a:rPr>
            </a:br>
            <a:r>
              <a:rPr lang="ru-RU" sz="1800" b="1" i="1" dirty="0">
                <a:solidFill>
                  <a:prstClr val="black"/>
                </a:solidFill>
              </a:rPr>
              <a:t>Может вспыхнуть как костёр…..</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3.Висит – молчит , а перевернёшь, шипит, и пена летит…..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4.Летала мошка- сосновая ножка, на стог сена села- всё сено съела….</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5.Всё ест , не наестся , а пьёт—умирает….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6.С языком , а не лает, без зубов , а кусается….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78208449.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4499992" y="1"/>
            <a:ext cx="4757340" cy="685800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874248472"/>
      </p:ext>
    </p:extLst>
  </p:cSld>
  <p:clrMapOvr>
    <a:masterClrMapping/>
  </p:clrMapOvr>
  <mc:AlternateContent xmlns:mc="http://schemas.openxmlformats.org/markup-compatibility/2006">
    <mc:Choice xmlns="" xmlns:p14="http://schemas.microsoft.com/office/powerpoint/2010/main" Requires="p14">
      <p:transition spd="slow" p14:dur="2000" advTm="25815"/>
    </mc:Choice>
    <mc:Fallback>
      <p:transition spd="slow" advTm="25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a:solidFill>
            <a:srgbClr val="FFFF00"/>
          </a:solidFill>
          <a:effectLst>
            <a:softEdge rad="635000"/>
          </a:effectLst>
        </p:spPr>
        <p:txBody>
          <a:bodyPr>
            <a:normAutofit fontScale="90000"/>
          </a:bodyPr>
          <a:lstStyle/>
          <a:p>
            <a:r>
              <a:rPr lang="ru-RU" sz="2000" b="1" i="1" dirty="0">
                <a:solidFill>
                  <a:prstClr val="black"/>
                </a:solidFill>
              </a:rPr>
              <a:t>ЧТО ДЕЛАТЬ В СЛУЧАЕ ПОЖАРА?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пожар случится в твоей квартире – немедленно убегай подальше: на улицу или к соседям.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Помни, если нет возможности выйти через дверь, спасайся на балконе или возле открытого окна.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Ни в коем случае не прячься от пожара под кроватью или в шкафу - пожарным будет трудно тебя найти.</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Тушить огонь дело взрослых, но вызывать пожарных ты можешь сам.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на тебе вспыхнула одежда – остановись и падай на землю и катайся, пока не собьешь пламя.</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716016" y="0"/>
            <a:ext cx="4482498"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3739543360"/>
      </p:ext>
    </p:extLst>
  </p:cSld>
  <p:clrMapOvr>
    <a:masterClrMapping/>
  </p:clrMapOvr>
  <mc:AlternateContent xmlns:mc="http://schemas.openxmlformats.org/markup-compatibility/2006">
    <mc:Choice xmlns="" xmlns:p14="http://schemas.microsoft.com/office/powerpoint/2010/main" Requires="p14">
      <p:transition spd="slow" p14:dur="2000" advTm="9695"/>
    </mc:Choice>
    <mc:Fallback>
      <p:transition spd="slow" advTm="9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jpg"/>
          <p:cNvPicPr>
            <a:picLocks noGrp="1" noChangeAspect="1"/>
          </p:cNvPicPr>
          <p:nvPr>
            <p:ph idx="1"/>
          </p:nvPr>
        </p:nvPicPr>
        <p:blipFill>
          <a:blip r:embed="rId2" cstate="print"/>
          <a:stretch>
            <a:fillRect/>
          </a:stretch>
        </p:blipFill>
        <p:spPr>
          <a:xfrm>
            <a:off x="1835696" y="332656"/>
            <a:ext cx="4720391" cy="62982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gif"/>
          <p:cNvPicPr>
            <a:picLocks noGrp="1" noChangeAspect="1"/>
          </p:cNvPicPr>
          <p:nvPr>
            <p:ph idx="1"/>
          </p:nvPr>
        </p:nvPicPr>
        <p:blipFill>
          <a:blip r:embed="rId2" cstate="print"/>
          <a:stretch>
            <a:fillRect/>
          </a:stretch>
        </p:blipFill>
        <p:spPr>
          <a:xfrm>
            <a:off x="1403648" y="116632"/>
            <a:ext cx="5328592" cy="659887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8.jpg"/>
          <p:cNvPicPr>
            <a:picLocks noGrp="1" noChangeAspect="1"/>
          </p:cNvPicPr>
          <p:nvPr>
            <p:ph idx="1"/>
          </p:nvPr>
        </p:nvPicPr>
        <p:blipFill>
          <a:blip r:embed="rId2" cstate="print"/>
          <a:stretch>
            <a:fillRect/>
          </a:stretch>
        </p:blipFill>
        <p:spPr>
          <a:xfrm>
            <a:off x="179512" y="476672"/>
            <a:ext cx="8827700" cy="561662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397193127991_bulletin.jpg"/>
          <p:cNvPicPr>
            <a:picLocks noGrp="1" noChangeAspect="1"/>
          </p:cNvPicPr>
          <p:nvPr>
            <p:ph idx="1"/>
          </p:nvPr>
        </p:nvPicPr>
        <p:blipFill>
          <a:blip r:embed="rId2" cstate="print"/>
          <a:stretch>
            <a:fillRect/>
          </a:stretch>
        </p:blipFill>
        <p:spPr>
          <a:xfrm>
            <a:off x="755576" y="404664"/>
            <a:ext cx="7872874" cy="590465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5220072" y="3284984"/>
            <a:ext cx="3637324" cy="33676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79512" y="116632"/>
            <a:ext cx="5447257" cy="4085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Заголовок 7"/>
          <p:cNvSpPr>
            <a:spLocks noGrp="1"/>
          </p:cNvSpPr>
          <p:nvPr>
            <p:ph type="title"/>
          </p:nvPr>
        </p:nvSpPr>
        <p:spPr/>
        <p:txBody>
          <a:bodyPr/>
          <a:lstStyle/>
          <a:p>
            <a:endParaRPr lang="ru-RU"/>
          </a:p>
        </p:txBody>
      </p:sp>
    </p:spTree>
    <p:custDataLst>
      <p:tags r:id="rId1"/>
    </p:custDataLst>
    <p:extLst>
      <p:ext uri="{BB962C8B-B14F-4D97-AF65-F5344CB8AC3E}">
        <p14:creationId xmlns="" xmlns:p14="http://schemas.microsoft.com/office/powerpoint/2010/main" val="3895623706"/>
      </p:ext>
    </p:extLst>
  </p:cSld>
  <p:clrMapOvr>
    <a:masterClrMapping/>
  </p:clrMapOvr>
  <mc:AlternateContent xmlns:mc="http://schemas.openxmlformats.org/markup-compatibility/2006">
    <mc:Choice xmlns="" xmlns:p14="http://schemas.microsoft.com/office/powerpoint/2010/main" Requires="p14">
      <p:transition spd="slow" p14:dur="2000" advTm="25591"/>
    </mc:Choice>
    <mc:Fallback>
      <p:transition spd="slow" advTm="2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3.jpg"/>
          <p:cNvPicPr>
            <a:picLocks noGrp="1" noChangeAspect="1"/>
          </p:cNvPicPr>
          <p:nvPr>
            <p:ph idx="1"/>
          </p:nvPr>
        </p:nvPicPr>
        <p:blipFill>
          <a:blip r:embed="rId2" cstate="print"/>
          <a:stretch>
            <a:fillRect/>
          </a:stretch>
        </p:blipFill>
        <p:spPr>
          <a:xfrm>
            <a:off x="1259632" y="476672"/>
            <a:ext cx="6696744" cy="598521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hop_items_catalog_image211.jpg"/>
          <p:cNvPicPr>
            <a:picLocks noGrp="1" noChangeAspect="1"/>
          </p:cNvPicPr>
          <p:nvPr>
            <p:ph idx="1"/>
          </p:nvPr>
        </p:nvPicPr>
        <p:blipFill>
          <a:blip r:embed="rId2" cstate="print"/>
          <a:stretch>
            <a:fillRect/>
          </a:stretch>
        </p:blipFill>
        <p:spPr>
          <a:xfrm>
            <a:off x="1259632" y="188640"/>
            <a:ext cx="5688632" cy="648893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ognetushiteli_uglekislotnye_2.jpg"/>
          <p:cNvPicPr>
            <a:picLocks noGrp="1" noChangeAspect="1"/>
          </p:cNvPicPr>
          <p:nvPr>
            <p:ph idx="1"/>
          </p:nvPr>
        </p:nvPicPr>
        <p:blipFill>
          <a:blip r:embed="rId2" cstate="print"/>
          <a:stretch>
            <a:fillRect/>
          </a:stretch>
        </p:blipFill>
        <p:spPr>
          <a:xfrm>
            <a:off x="971600" y="404664"/>
            <a:ext cx="6192688" cy="61926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311.jpg"/>
          <p:cNvPicPr>
            <a:picLocks noGrp="1" noChangeAspect="1"/>
          </p:cNvPicPr>
          <p:nvPr>
            <p:ph idx="1"/>
          </p:nvPr>
        </p:nvPicPr>
        <p:blipFill>
          <a:blip r:embed="rId2" cstate="print"/>
          <a:stretch>
            <a:fillRect/>
          </a:stretch>
        </p:blipFill>
        <p:spPr>
          <a:xfrm>
            <a:off x="539552" y="548680"/>
            <a:ext cx="7776864" cy="58326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a:solidFill>
            <a:srgbClr val="FFFF00"/>
          </a:solidFill>
          <a:effectLst>
            <a:softEdge rad="635000"/>
          </a:effectLst>
        </p:spPr>
        <p:txBody>
          <a:bodyPr>
            <a:normAutofit/>
          </a:bodyPr>
          <a:lstStyle/>
          <a:p>
            <a:r>
              <a:rPr lang="ru-RU" sz="2400" b="1" i="1" dirty="0">
                <a:solidFill>
                  <a:prstClr val="black"/>
                </a:solidFill>
              </a:rPr>
              <a:t>Можно ли избежать пожара?</a:t>
            </a:r>
            <a:br>
              <a:rPr lang="ru-RU" sz="2400" b="1" i="1" dirty="0">
                <a:solidFill>
                  <a:prstClr val="black"/>
                </a:solidFill>
              </a:rPr>
            </a:br>
            <a:r>
              <a:rPr lang="ru-RU" sz="2000" b="1" i="1" dirty="0">
                <a:solidFill>
                  <a:prstClr val="black"/>
                </a:solidFill>
              </a:rPr>
              <a:t>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86495426.jpg"/>
          <p:cNvPicPr>
            <a:picLocks noChangeAspect="1" noChangeArrowheads="1"/>
          </p:cNvPicPr>
          <p:nvPr/>
        </p:nvPicPr>
        <p:blipFill>
          <a:blip r:embed="rId3" cstate="print">
            <a:extLst>
              <a:ext uri="{28A0092B-C50C-407E-A947-70E740481C1C}">
                <a14:useLocalDpi xmlns="" xmlns:a14="http://schemas.microsoft.com/office/drawing/2010/main"/>
              </a:ext>
            </a:extLst>
          </a:blip>
          <a:stretch>
            <a:fillRect/>
          </a:stretch>
        </p:blipFill>
        <p:spPr bwMode="auto">
          <a:xfrm>
            <a:off x="1619672" y="2700946"/>
            <a:ext cx="5847518" cy="4157054"/>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752167539"/>
      </p:ext>
    </p:extLst>
  </p:cSld>
  <p:clrMapOvr>
    <a:masterClrMapping/>
  </p:clrMapOvr>
  <mc:AlternateContent xmlns:mc="http://schemas.openxmlformats.org/markup-compatibility/2006">
    <mc:Choice xmlns="" xmlns:p14="http://schemas.microsoft.com/office/powerpoint/2010/main" Requires="p14">
      <p:transition spd="slow" p14:dur="2000" advTm="21198"/>
    </mc:Choice>
    <mc:Fallback>
      <p:transition spd="slow" advTm="21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0928"/>
          </a:xfrm>
          <a:solidFill>
            <a:srgbClr val="FFFF00"/>
          </a:solidFill>
          <a:effectLst>
            <a:softEdge rad="635000"/>
          </a:effectLst>
        </p:spPr>
        <p:txBody>
          <a:bodyPr>
            <a:normAutofit/>
          </a:bodyPr>
          <a:lstStyle/>
          <a:p>
            <a:r>
              <a:rPr lang="ru-RU" sz="2000" b="1" i="1" dirty="0">
                <a:solidFill>
                  <a:prstClr val="black"/>
                </a:solidFill>
              </a:rPr>
              <a:t>Одежда пожарных.</a:t>
            </a:r>
            <a:br>
              <a:rPr lang="ru-RU" sz="2000" b="1" i="1" dirty="0">
                <a:solidFill>
                  <a:prstClr val="black"/>
                </a:solidFill>
              </a:rPr>
            </a:br>
            <a:r>
              <a:rPr lang="ru-RU" sz="2000" b="1" i="1" dirty="0">
                <a:solidFill>
                  <a:prstClr val="black"/>
                </a:solidFill>
              </a:rPr>
              <a:t>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a:t>
            </a:r>
            <a:r>
              <a:rPr lang="ru-RU" sz="2000" dirty="0">
                <a:solidFill>
                  <a:prstClr val="black"/>
                </a:solidFill>
              </a:rPr>
              <a:t/>
            </a:r>
            <a:br>
              <a:rPr lang="ru-RU" sz="2000" dirty="0">
                <a:solidFill>
                  <a:prstClr val="black"/>
                </a:solidFill>
              </a:rPr>
            </a:br>
            <a:endParaRPr lang="ru-RU" sz="2000"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8795" y="2564904"/>
            <a:ext cx="4293096" cy="42930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C:\Users\миша\Downloads\Fireline_26.jpg"/>
          <p:cNvPicPr>
            <a:picLocks noChangeAspect="1" noChangeArrowheads="1"/>
          </p:cNvPicPr>
          <p:nvPr/>
        </p:nvPicPr>
        <p:blipFill>
          <a:blip r:embed="rId4" cstate="email">
            <a:extLst>
              <a:ext uri="{28A0092B-C50C-407E-A947-70E740481C1C}">
                <a14:useLocalDpi xmlns="" xmlns:a14="http://schemas.microsoft.com/office/drawing/2010/main"/>
              </a:ext>
            </a:extLst>
          </a:blip>
          <a:stretch>
            <a:fillRect/>
          </a:stretch>
        </p:blipFill>
        <p:spPr bwMode="auto">
          <a:xfrm>
            <a:off x="4460413" y="3789040"/>
            <a:ext cx="4683585" cy="3111982"/>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3643932988"/>
      </p:ext>
    </p:extLst>
  </p:cSld>
  <p:clrMapOvr>
    <a:masterClrMapping/>
  </p:clrMapOvr>
  <mc:AlternateContent xmlns:mc="http://schemas.openxmlformats.org/markup-compatibility/2006">
    <mc:Choice xmlns="" xmlns:p14="http://schemas.microsoft.com/office/powerpoint/2010/main" Requires="p14">
      <p:transition spd="slow" p14:dur="2000" advTm="17374"/>
    </mc:Choice>
    <mc:Fallback>
      <p:transition spd="slow" advTm="17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a:solidFill>
            <a:srgbClr val="FFFF00"/>
          </a:solidFill>
          <a:effectLst>
            <a:softEdge rad="635000"/>
          </a:effectLst>
        </p:spPr>
        <p:txBody>
          <a:bodyPr>
            <a:normAutofit/>
          </a:bodyPr>
          <a:lstStyle/>
          <a:p>
            <a:r>
              <a:rPr lang="ru-RU" sz="2000" b="1" i="1" dirty="0">
                <a:solidFill>
                  <a:prstClr val="black"/>
                </a:solidFill>
              </a:rPr>
              <a:t>В сильно задымлённых помещениях </a:t>
            </a:r>
            <a:r>
              <a:rPr lang="ru-RU" sz="2000" b="1" i="1" dirty="0" smtClean="0">
                <a:solidFill>
                  <a:prstClr val="black"/>
                </a:solidFill>
              </a:rPr>
              <a:t>пожарные</a:t>
            </a:r>
            <a:br>
              <a:rPr lang="ru-RU" sz="2000" b="1" i="1" dirty="0" smtClean="0">
                <a:solidFill>
                  <a:prstClr val="black"/>
                </a:solidFill>
              </a:rPr>
            </a:br>
            <a:r>
              <a:rPr lang="ru-RU" sz="2000" b="1" i="1" dirty="0" smtClean="0">
                <a:solidFill>
                  <a:prstClr val="black"/>
                </a:solidFill>
              </a:rPr>
              <a:t> </a:t>
            </a:r>
            <a:r>
              <a:rPr lang="ru-RU" sz="2000" b="1" i="1" dirty="0">
                <a:solidFill>
                  <a:prstClr val="black"/>
                </a:solidFill>
              </a:rPr>
              <a:t>используют дыхательные аппараты.</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7.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331640" y="2075497"/>
            <a:ext cx="6768752" cy="475374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миша\Downloads\Fireline_30.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1130152" y="2076713"/>
            <a:ext cx="7171728" cy="4752528"/>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2611753279"/>
      </p:ext>
    </p:extLst>
  </p:cSld>
  <p:clrMapOvr>
    <a:masterClrMapping/>
  </p:clrMapOvr>
  <mc:AlternateContent xmlns:mc="http://schemas.openxmlformats.org/markup-compatibility/2006">
    <mc:Choice xmlns="" xmlns:p14="http://schemas.microsoft.com/office/powerpoint/2010/main" Requires="p14">
      <p:transition spd="slow" p14:dur="2000" advTm="9598"/>
    </mc:Choice>
    <mc:Fallback>
      <p:transition spd="slow" advTm="9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2000" b="1" i="1" dirty="0">
                <a:solidFill>
                  <a:prstClr val="black"/>
                </a:solidFill>
              </a:rPr>
              <a:t>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Fireline_08.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017579" y="2332037"/>
            <a:ext cx="7108842" cy="452596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179424753"/>
      </p:ext>
    </p:extLst>
  </p:cSld>
  <p:clrMapOvr>
    <a:masterClrMapping/>
  </p:clrMapOvr>
  <mc:AlternateContent xmlns:mc="http://schemas.openxmlformats.org/markup-compatibility/2006">
    <mc:Choice xmlns="" xmlns:p14="http://schemas.microsoft.com/office/powerpoint/2010/main" Requires="p14">
      <p:transition spd="slow" p14:dur="2000" advTm="14721"/>
    </mc:Choice>
    <mc:Fallback>
      <p:transition spd="slow" advTm="14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3" y="1412776"/>
            <a:ext cx="3024337" cy="3528392"/>
          </a:xfrm>
          <a:solidFill>
            <a:srgbClr val="FFFF00"/>
          </a:solidFill>
          <a:effectLst>
            <a:softEdge rad="635000"/>
          </a:effectLst>
        </p:spPr>
        <p:txBody>
          <a:bodyPr>
            <a:normAutofit/>
          </a:bodyPr>
          <a:lstStyle/>
          <a:p>
            <a:r>
              <a:rPr lang="ru-RU" sz="2000" b="1" i="1" dirty="0">
                <a:solidFill>
                  <a:prstClr val="black"/>
                </a:solidFill>
              </a:rPr>
              <a:t>Пожарные </a:t>
            </a:r>
            <a:r>
              <a:rPr lang="ru-RU" sz="2000" b="1" i="1" dirty="0" smtClean="0">
                <a:solidFill>
                  <a:prstClr val="black"/>
                </a:solidFill>
              </a:rPr>
              <a:t/>
            </a:r>
            <a:br>
              <a:rPr lang="ru-RU" sz="2000" b="1" i="1" dirty="0" smtClean="0">
                <a:solidFill>
                  <a:prstClr val="black"/>
                </a:solidFill>
              </a:rPr>
            </a:br>
            <a:r>
              <a:rPr lang="ru-RU" sz="2000" b="1" i="1" dirty="0" smtClean="0">
                <a:solidFill>
                  <a:prstClr val="black"/>
                </a:solidFill>
              </a:rPr>
              <a:t>тоже</a:t>
            </a:r>
            <a:br>
              <a:rPr lang="ru-RU" sz="2000" b="1" i="1" dirty="0" smtClean="0">
                <a:solidFill>
                  <a:prstClr val="black"/>
                </a:solidFill>
              </a:rPr>
            </a:br>
            <a:r>
              <a:rPr lang="ru-RU" sz="2000" b="1" i="1" dirty="0" smtClean="0">
                <a:solidFill>
                  <a:prstClr val="black"/>
                </a:solidFill>
              </a:rPr>
              <a:t> учат </a:t>
            </a:r>
            <a:r>
              <a:rPr lang="ru-RU" sz="2000" b="1" i="1" dirty="0">
                <a:solidFill>
                  <a:prstClr val="black"/>
                </a:solidFill>
              </a:rPr>
              <a:t>уроки!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06.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0" y="-448383"/>
            <a:ext cx="5364088" cy="730638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841790729"/>
      </p:ext>
    </p:extLst>
  </p:cSld>
  <p:clrMapOvr>
    <a:masterClrMapping/>
  </p:clrMapOvr>
  <mc:AlternateContent xmlns:mc="http://schemas.openxmlformats.org/markup-compatibility/2006">
    <mc:Choice xmlns="" xmlns:p14="http://schemas.microsoft.com/office/powerpoint/2010/main" Requires="p14">
      <p:transition spd="slow" p14:dur="2000" advTm="12024"/>
    </mc:Choice>
    <mc:Fallback>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rgbClr val="FFFF00"/>
          </a:solidFill>
          <a:effectLst>
            <a:softEdge rad="635000"/>
          </a:effectLst>
        </p:spPr>
        <p:txBody>
          <a:bodyPr>
            <a:normAutofit/>
          </a:bodyPr>
          <a:lstStyle/>
          <a:p>
            <a:r>
              <a:rPr lang="ru-RU" sz="1800" b="1" i="1" dirty="0">
                <a:solidFill>
                  <a:prstClr val="black"/>
                </a:solidFill>
              </a:rPr>
              <a:t>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a:t>
            </a: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1.jpg"/>
          <p:cNvPicPr>
            <a:picLocks noChangeAspect="1" noChangeArrowheads="1"/>
          </p:cNvPicPr>
          <p:nvPr/>
        </p:nvPicPr>
        <p:blipFill>
          <a:blip r:embed="rId3" cstate="email">
            <a:extLst>
              <a:ext uri="{28A0092B-C50C-407E-A947-70E740481C1C}">
                <a14:useLocalDpi xmlns="" xmlns:a14="http://schemas.microsoft.com/office/drawing/2010/main"/>
              </a:ext>
            </a:extLst>
          </a:blip>
          <a:stretch>
            <a:fillRect/>
          </a:stretch>
        </p:blipFill>
        <p:spPr bwMode="auto">
          <a:xfrm>
            <a:off x="1090333" y="2132856"/>
            <a:ext cx="7023046" cy="4525963"/>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534691499"/>
      </p:ext>
    </p:extLst>
  </p:cSld>
  <p:clrMapOvr>
    <a:masterClrMapping/>
  </p:clrMapOvr>
  <mc:AlternateContent xmlns:mc="http://schemas.openxmlformats.org/markup-compatibility/2006">
    <mc:Choice xmlns="" xmlns:p14="http://schemas.microsoft.com/office/powerpoint/2010/main" Requires="p14">
      <p:transition spd="slow" p14:dur="2000" advTm="26350"/>
    </mc:Choice>
    <mc:Fallback>
      <p:transition spd="slow" advTm="26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61048"/>
          </a:xfrm>
          <a:solidFill>
            <a:srgbClr val="FFFF00"/>
          </a:solidFill>
          <a:effectLst>
            <a:softEdge rad="635000"/>
          </a:effectLst>
        </p:spPr>
        <p:txBody>
          <a:bodyPr>
            <a:normAutofit/>
          </a:bodyPr>
          <a:lstStyle/>
          <a:p>
            <a:r>
              <a:rPr lang="ru-RU" sz="1800" b="1" i="1" dirty="0">
                <a:solidFill>
                  <a:prstClr val="black"/>
                </a:solidFill>
              </a:rPr>
              <a:t>1.Какими качествами должен обладать пожарный? Почему?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2.Почему работа пожарного может быть опасной?</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3.Как пожарные тушат огонь?</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4.По какому телефону нужно звонить при пожаре?</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5.Кто принимает заявки по телефону?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6. Почему по телефону 01 нельзя делать ложные ( шутливые) звонки?</a:t>
            </a:r>
            <a:br>
              <a:rPr lang="ru-RU" sz="1800" b="1" i="1" dirty="0">
                <a:solidFill>
                  <a:prstClr val="black"/>
                </a:solidFill>
              </a:rPr>
            </a:b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017391" y="3645024"/>
            <a:ext cx="4786857" cy="31912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 xmlns:p14="http://schemas.microsoft.com/office/powerpoint/2010/main" val="2981934728"/>
      </p:ext>
    </p:extLst>
  </p:cSld>
  <p:clrMapOvr>
    <a:masterClrMapping/>
  </p:clrMapOvr>
  <mc:AlternateContent xmlns:mc="http://schemas.openxmlformats.org/markup-compatibility/2006">
    <mc:Choice xmlns="" xmlns:p14="http://schemas.microsoft.com/office/powerpoint/2010/main" Requires="p14">
      <p:transition spd="slow" p14:dur="2000" advTm="28206"/>
    </mc:Choice>
    <mc:Fallback>
      <p:transition spd="slow" advTm="28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5|2.4|2.6|17.1"/>
</p:tagLst>
</file>

<file path=ppt/tags/tag10.xml><?xml version="1.0" encoding="utf-8"?>
<p:tagLst xmlns:a="http://schemas.openxmlformats.org/drawingml/2006/main" xmlns:r="http://schemas.openxmlformats.org/officeDocument/2006/relationships" xmlns:p="http://schemas.openxmlformats.org/presentationml/2006/main">
  <p:tag name="TIMING" val="|0.6|2.2"/>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0.5|2.2"/>
</p:tagLst>
</file>

<file path=ppt/tags/tag13.xml><?xml version="1.0" encoding="utf-8"?>
<p:tagLst xmlns:a="http://schemas.openxmlformats.org/drawingml/2006/main" xmlns:r="http://schemas.openxmlformats.org/officeDocument/2006/relationships" xmlns:p="http://schemas.openxmlformats.org/presentationml/2006/main">
  <p:tag name="TIMING" val="|0.6|2.2"/>
</p:tagLst>
</file>

<file path=ppt/tags/tag14.xml><?xml version="1.0" encoding="utf-8"?>
<p:tagLst xmlns:a="http://schemas.openxmlformats.org/drawingml/2006/main" xmlns:r="http://schemas.openxmlformats.org/officeDocument/2006/relationships" xmlns:p="http://schemas.openxmlformats.org/presentationml/2006/main">
  <p:tag name="TIMING" val="|0.5|2.9"/>
</p:tagLst>
</file>

<file path=ppt/tags/tag2.xml><?xml version="1.0" encoding="utf-8"?>
<p:tagLst xmlns:a="http://schemas.openxmlformats.org/drawingml/2006/main" xmlns:r="http://schemas.openxmlformats.org/officeDocument/2006/relationships" xmlns:p="http://schemas.openxmlformats.org/presentationml/2006/main">
  <p:tag name="TIMING" val="|1.3|1.7"/>
</p:tagLst>
</file>

<file path=ppt/tags/tag3.xml><?xml version="1.0" encoding="utf-8"?>
<p:tagLst xmlns:a="http://schemas.openxmlformats.org/drawingml/2006/main" xmlns:r="http://schemas.openxmlformats.org/officeDocument/2006/relationships" xmlns:p="http://schemas.openxmlformats.org/presentationml/2006/main">
  <p:tag name="TIMING" val="|0.5|1.4|3.2"/>
</p:tagLst>
</file>

<file path=ppt/tags/tag4.xml><?xml version="1.0" encoding="utf-8"?>
<p:tagLst xmlns:a="http://schemas.openxmlformats.org/drawingml/2006/main" xmlns:r="http://schemas.openxmlformats.org/officeDocument/2006/relationships" xmlns:p="http://schemas.openxmlformats.org/presentationml/2006/main">
  <p:tag name="TIMING" val="|0.6|2.2|3.4"/>
</p:tagLst>
</file>

<file path=ppt/tags/tag5.xml><?xml version="1.0" encoding="utf-8"?>
<p:tagLst xmlns:a="http://schemas.openxmlformats.org/drawingml/2006/main" xmlns:r="http://schemas.openxmlformats.org/officeDocument/2006/relationships" xmlns:p="http://schemas.openxmlformats.org/presentationml/2006/main">
  <p:tag name="TIMING" val="|0.7|2.2"/>
</p:tagLst>
</file>

<file path=ppt/tags/tag6.xml><?xml version="1.0" encoding="utf-8"?>
<p:tagLst xmlns:a="http://schemas.openxmlformats.org/drawingml/2006/main" xmlns:r="http://schemas.openxmlformats.org/officeDocument/2006/relationships" xmlns:p="http://schemas.openxmlformats.org/presentationml/2006/main">
  <p:tag name="TIMING" val="|0.5|1.7"/>
</p:tagLst>
</file>

<file path=ppt/tags/tag7.xml><?xml version="1.0" encoding="utf-8"?>
<p:tagLst xmlns:a="http://schemas.openxmlformats.org/drawingml/2006/main" xmlns:r="http://schemas.openxmlformats.org/officeDocument/2006/relationships" xmlns:p="http://schemas.openxmlformats.org/presentationml/2006/main">
  <p:tag name="TIMING" val="|0.5|2.7"/>
</p:tagLst>
</file>

<file path=ppt/tags/tag8.xml><?xml version="1.0" encoding="utf-8"?>
<p:tagLst xmlns:a="http://schemas.openxmlformats.org/drawingml/2006/main" xmlns:r="http://schemas.openxmlformats.org/officeDocument/2006/relationships" xmlns:p="http://schemas.openxmlformats.org/presentationml/2006/main">
  <p:tag name="TIMING" val="|0.6|2.1"/>
</p:tagLst>
</file>

<file path=ppt/tags/tag9.xml><?xml version="1.0" encoding="utf-8"?>
<p:tagLst xmlns:a="http://schemas.openxmlformats.org/drawingml/2006/main" xmlns:r="http://schemas.openxmlformats.org/officeDocument/2006/relationships" xmlns:p="http://schemas.openxmlformats.org/presentationml/2006/main">
  <p:tag name="TIMING" val="|0.7|2.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223</Words>
  <Application>Microsoft Office PowerPoint</Application>
  <PresentationFormat>Экран (4:3)</PresentationFormat>
  <Paragraphs>13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Можно ли избежать пожара? 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vt:lpstr>
      <vt:lpstr>Одежда пожарных. 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 </vt:lpstr>
      <vt:lpstr>В сильно задымлённых помещениях пожарные  используют дыхательные аппараты.</vt:lpstr>
      <vt:lpstr>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 </vt:lpstr>
      <vt:lpstr>Пожарные  тоже  учат уроки!</vt:lpstr>
      <vt:lpstr>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vt:lpstr>
      <vt:lpstr>1.Какими качествами должен обладать пожарный? Почему?  2.Почему работа пожарного может быть опасной?  3.Как пожарные тушат огонь?  4.По какому телефону нужно звонить при пожаре?  5.Кто принимает заявки по телефону?  6. Почему по телефону 01 нельзя делать ложные ( шутливые) звонки? </vt:lpstr>
      <vt:lpstr>Пожарная машина.</vt:lpstr>
      <vt:lpstr>У пожарных есть специальные машины, они снабжены цистерной с водой, баком со спец. пеной, длинными шлангами – рукавами, складной лестницей и сиреной. Когда они мчатся по улице , то все другие машины уступают им дорогу, заслышав громкий звук сирены. </vt:lpstr>
      <vt:lpstr>Когда машина вместе с бригадой пожарных приезжает на место, они оценивают сложность пожара и при необходимости вызывают еще несколько машин , приступают к тушению.     Иногда к делу подключаются и пожарные вертолёты, они помогают спасать людей из горящих многоэтажных домов. </vt:lpstr>
      <vt:lpstr>Дыма без огня не бывает.  Слёзы пожара не тушат.  Один на пожаре не воин. И малая искра сжигает города.  Не шути с огнём , обожжёшься.  С огнём воюют , а без огня горюют.  Спичка невеличка. Огонь великан.  В руках спичка была , да изба сплыла.  Водой пожар тушат, а умом предотвратят.  Утром, вечером и днём осторожен будь с огнём.  Пламя – это благо и жизнь , если не забыть потушить вовремя. </vt:lpstr>
      <vt:lpstr>Я мчусь с сиреной на пожар Везу я воду с пеной. Потушим вмиг огонь и жар Мы быстры, словно стрелы….   2.Что за тесный, тесный дом? Сто сестричек жмутся в нём. И любая из сестричек Может вспыхнуть как костёр…..   3.Висит – молчит , а перевернёшь, шипит, и пена летит…..   4.Летала мошка- сосновая ножка, на стог сена села- всё сено съела….   5.Всё ест , не наестся , а пьёт—умирает….   6.С языком , а не лает, без зубов , а кусается…. </vt:lpstr>
      <vt:lpstr>ЧТО ДЕЛАТЬ В СЛУЧАЕ ПОЖАРА?   Если пожар случится в твоей квартире – немедленно убегай подальше: на улицу или к соседям.  ·    Помни, если нет возможности выйти через дверь, спасайся на балконе или возле открытого окна.  ·    Ни в коем случае не прячься от пожара под кроватью или в шкафу - пожарным будет трудно тебя найти.  ·    Тушить огонь дело взрослых, но вызывать пожарных ты можешь сам.  ·    Если на тебе вспыхнула одежда – остановись и падай на землю и катайся, пока не собьешь пламя.</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Наташа</cp:lastModifiedBy>
  <cp:revision>14</cp:revision>
  <dcterms:created xsi:type="dcterms:W3CDTF">2015-02-28T20:34:52Z</dcterms:created>
  <dcterms:modified xsi:type="dcterms:W3CDTF">2016-12-11T09:00:27Z</dcterms:modified>
</cp:coreProperties>
</file>