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24B0-2A5F-4359-8B75-1DEE58237763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1A5F-5D9C-4792-8796-A7219EDB64E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24B0-2A5F-4359-8B75-1DEE58237763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1A5F-5D9C-4792-8796-A7219EDB64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24B0-2A5F-4359-8B75-1DEE58237763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1A5F-5D9C-4792-8796-A7219EDB64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24B0-2A5F-4359-8B75-1DEE58237763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1A5F-5D9C-4792-8796-A7219EDB64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24B0-2A5F-4359-8B75-1DEE58237763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1A5F-5D9C-4792-8796-A7219EDB64E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24B0-2A5F-4359-8B75-1DEE58237763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1A5F-5D9C-4792-8796-A7219EDB64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24B0-2A5F-4359-8B75-1DEE58237763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1A5F-5D9C-4792-8796-A7219EDB64EE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24B0-2A5F-4359-8B75-1DEE58237763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1A5F-5D9C-4792-8796-A7219EDB64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24B0-2A5F-4359-8B75-1DEE58237763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1A5F-5D9C-4792-8796-A7219EDB64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24B0-2A5F-4359-8B75-1DEE58237763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1A5F-5D9C-4792-8796-A7219EDB64E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24B0-2A5F-4359-8B75-1DEE58237763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1A5F-5D9C-4792-8796-A7219EDB64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C2124B0-2A5F-4359-8B75-1DEE58237763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3CA1A5F-5D9C-4792-8796-A7219EDB64E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\Desktop\китайские-знаки-зодиака-нового-года-традиционные-животные-гороскопа-16640729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82"/>
          <a:stretch/>
        </p:blipFill>
        <p:spPr bwMode="auto">
          <a:xfrm>
            <a:off x="678664" y="3212976"/>
            <a:ext cx="7812360" cy="31287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о\Desktop\1614860898_49-p-fon-s-buryatskim-ornamentom-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52221" y="-1044714"/>
            <a:ext cx="6858000" cy="894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7128792" cy="1109985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Sprite Graffiti" panose="00000500000000000000" pitchFamily="2" charset="-52"/>
              </a:rPr>
              <a:t>12 </a:t>
            </a:r>
            <a:r>
              <a:rPr lang="ru-RU" sz="5400" dirty="0" err="1" smtClean="0">
                <a:solidFill>
                  <a:schemeClr val="bg1"/>
                </a:solidFill>
                <a:latin typeface="Sprite Graffiti" panose="00000500000000000000" pitchFamily="2" charset="-52"/>
              </a:rPr>
              <a:t>жэлтэй</a:t>
            </a:r>
            <a:r>
              <a:rPr lang="ru-RU" sz="5400" dirty="0" smtClean="0">
                <a:solidFill>
                  <a:schemeClr val="bg1"/>
                </a:solidFill>
                <a:latin typeface="Sprite Graffiti" panose="00000500000000000000" pitchFamily="2" charset="-52"/>
              </a:rPr>
              <a:t> </a:t>
            </a:r>
            <a:r>
              <a:rPr lang="ru-RU" sz="5400" dirty="0" err="1" smtClean="0">
                <a:solidFill>
                  <a:schemeClr val="bg1"/>
                </a:solidFill>
                <a:latin typeface="Sprite Graffiti" panose="00000500000000000000" pitchFamily="2" charset="-52"/>
              </a:rPr>
              <a:t>танилсалга</a:t>
            </a:r>
            <a:endParaRPr lang="ru-RU" sz="5400" dirty="0">
              <a:solidFill>
                <a:schemeClr val="bg1"/>
              </a:solidFill>
              <a:latin typeface="Sprite Graffiti" panose="00000500000000000000" pitchFamily="2" charset="-52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23244" y="1080234"/>
            <a:ext cx="5715953" cy="720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bg1"/>
                </a:solidFill>
              </a:rPr>
              <a:t>ДИДАКТИЧЕСКАЯ ИГРА «МЕМОРИ»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688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0"/>
            <a:ext cx="89439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45024"/>
            <a:ext cx="244792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27584" y="1056782"/>
            <a:ext cx="5544616" cy="4604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solidFill>
                  <a:srgbClr val="C00000"/>
                </a:solidFill>
                <a:latin typeface="Sprite Graffiti Shadow" panose="00000500000000000000" pitchFamily="2" charset="-52"/>
                <a:ea typeface="Calibri"/>
                <a:cs typeface="Times New Roman"/>
              </a:rPr>
              <a:t>Цель</a:t>
            </a:r>
            <a:r>
              <a:rPr lang="ru-RU" sz="2000" i="1" dirty="0">
                <a:solidFill>
                  <a:srgbClr val="262626"/>
                </a:solidFill>
                <a:ea typeface="Calibri"/>
                <a:cs typeface="Times New Roman"/>
              </a:rPr>
              <a:t>: развитие внимания, концентрации.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solidFill>
                  <a:srgbClr val="C00000"/>
                </a:solidFill>
                <a:latin typeface="Sprite Graffiti Shadow" panose="00000500000000000000" pitchFamily="2" charset="-52"/>
                <a:ea typeface="Calibri"/>
                <a:cs typeface="Times New Roman"/>
              </a:rPr>
              <a:t>Задачи</a:t>
            </a:r>
            <a:r>
              <a:rPr lang="ru-RU" sz="2000" i="1" dirty="0">
                <a:solidFill>
                  <a:srgbClr val="C00000"/>
                </a:solidFill>
                <a:latin typeface="Sprite Graffiti Shadow" panose="00000500000000000000" pitchFamily="2" charset="-52"/>
                <a:ea typeface="Calibri"/>
                <a:cs typeface="Times New Roman"/>
              </a:rPr>
              <a:t>:</a:t>
            </a:r>
            <a:endParaRPr lang="ru-RU" sz="2000" dirty="0" smtClean="0">
              <a:solidFill>
                <a:srgbClr val="C00000"/>
              </a:solidFill>
              <a:effectLst/>
              <a:latin typeface="Sprite Graffiti Shadow" panose="00000500000000000000" pitchFamily="2" charset="-52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>
                <a:solidFill>
                  <a:srgbClr val="262626"/>
                </a:solidFill>
                <a:ea typeface="Calibri"/>
                <a:cs typeface="Times New Roman"/>
              </a:rPr>
              <a:t>- развивать зрительную и слуховую память, внимание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>
                <a:solidFill>
                  <a:srgbClr val="262626"/>
                </a:solidFill>
                <a:ea typeface="Calibri"/>
                <a:cs typeface="Times New Roman"/>
              </a:rPr>
              <a:t>- воспитывать культуру честного соперничества, учить соблюдать правила игры, воспитывают навыки самоконтроля.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>
                <a:solidFill>
                  <a:srgbClr val="262626"/>
                </a:solidFill>
                <a:ea typeface="Calibri"/>
                <a:cs typeface="Times New Roman"/>
              </a:rPr>
              <a:t>- воспитывать дружеское взаимоотношение друг к другу.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>
                <a:solidFill>
                  <a:srgbClr val="262626"/>
                </a:solidFill>
                <a:ea typeface="Calibri"/>
                <a:cs typeface="Times New Roman"/>
              </a:rPr>
              <a:t>- запоминать и проговаривать названия животных на бурятском языке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517" y="1050048"/>
            <a:ext cx="141922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709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3528392" cy="95212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Sprite Graffiti Shadow" panose="00000500000000000000" pitchFamily="2" charset="-52"/>
              </a:rPr>
              <a:t>Ход игры:</a:t>
            </a:r>
            <a:endParaRPr lang="ru-RU" sz="3200" dirty="0">
              <a:solidFill>
                <a:srgbClr val="C00000"/>
              </a:solidFill>
              <a:latin typeface="Sprite Graffiti Shadow" panose="00000500000000000000" pitchFamily="2" charset="-5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6" y="0"/>
            <a:ext cx="8950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1484784"/>
            <a:ext cx="7200800" cy="4091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>
                <a:solidFill>
                  <a:srgbClr val="262626"/>
                </a:solidFill>
                <a:ea typeface="Calibri"/>
                <a:cs typeface="Times New Roman"/>
              </a:rPr>
              <a:t>Педагог раскладывает карточки  сначала «лицом» кверху в хаотичном порядке, воспитанники смотрят и запоминают, затем дети отворачиваются, а педагог переворачивает карточки рубашкой вверх. После этого воспитанники по очереди открывают по две карточки, если совпадает одинаковые – ребенок </a:t>
            </a:r>
            <a:r>
              <a:rPr lang="ru-RU" sz="2000" b="1" i="1" dirty="0">
                <a:solidFill>
                  <a:srgbClr val="262626"/>
                </a:solidFill>
                <a:ea typeface="Calibri"/>
                <a:cs typeface="Times New Roman"/>
              </a:rPr>
              <a:t>должен назвать это животное на бурятском языке (если отвечает правильно)</a:t>
            </a:r>
            <a:r>
              <a:rPr lang="ru-RU" sz="2000" i="1" dirty="0">
                <a:solidFill>
                  <a:srgbClr val="262626"/>
                </a:solidFill>
                <a:ea typeface="Calibri"/>
                <a:cs typeface="Times New Roman"/>
              </a:rPr>
              <a:t> забирает их себе, а если нет – то переворачивает обратно. Ход переходит следующему игроку. Выигрывает то, у кого больше всего карточек.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>
                <a:solidFill>
                  <a:srgbClr val="262626"/>
                </a:solidFill>
                <a:ea typeface="Calibri"/>
                <a:cs typeface="Times New Roman"/>
              </a:rPr>
              <a:t>Для запоминания карточек дается примерно 10 секунд.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0380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5760640" cy="95212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Sprite Graffiti Shadow" panose="00000500000000000000" pitchFamily="2" charset="-52"/>
              </a:rPr>
              <a:t>Животные/</a:t>
            </a:r>
            <a:r>
              <a:rPr lang="ru-RU" sz="3200" dirty="0" err="1">
                <a:solidFill>
                  <a:srgbClr val="C00000"/>
                </a:solidFill>
                <a:latin typeface="Sprite Graffiti Shadow" panose="00000500000000000000" pitchFamily="2" charset="-52"/>
              </a:rPr>
              <a:t>Амитадууд</a:t>
            </a:r>
            <a:r>
              <a:rPr lang="ru-RU" sz="3200" dirty="0">
                <a:solidFill>
                  <a:srgbClr val="C00000"/>
                </a:solidFill>
                <a:latin typeface="Sprite Graffiti Shadow" panose="00000500000000000000" pitchFamily="2" charset="-52"/>
              </a:rPr>
              <a:t>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" y="21095"/>
            <a:ext cx="8950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1484784"/>
            <a:ext cx="3024336" cy="3310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 smtClean="0">
                <a:solidFill>
                  <a:srgbClr val="262626"/>
                </a:solidFill>
                <a:ea typeface="Calibri"/>
                <a:cs typeface="Times New Roman"/>
              </a:rPr>
              <a:t>Крыса - </a:t>
            </a:r>
            <a:r>
              <a:rPr lang="ru-RU" sz="2000" i="1" dirty="0" err="1" smtClean="0">
                <a:solidFill>
                  <a:srgbClr val="262626"/>
                </a:solidFill>
                <a:ea typeface="Calibri"/>
                <a:cs typeface="Times New Roman"/>
              </a:rPr>
              <a:t>харха</a:t>
            </a:r>
            <a:endParaRPr lang="ru-RU" sz="2000" i="1" dirty="0" smtClean="0">
              <a:solidFill>
                <a:srgbClr val="262626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 smtClean="0">
                <a:solidFill>
                  <a:srgbClr val="262626"/>
                </a:solidFill>
                <a:ea typeface="Calibri"/>
                <a:cs typeface="Times New Roman"/>
              </a:rPr>
              <a:t>Корова/Бык – </a:t>
            </a:r>
            <a:r>
              <a:rPr lang="en-US" sz="2000" i="1" dirty="0" smtClean="0">
                <a:solidFill>
                  <a:srgbClr val="262626"/>
                </a:solidFill>
                <a:ea typeface="Calibri"/>
                <a:cs typeface="Times New Roman"/>
              </a:rPr>
              <a:t>Y</a:t>
            </a:r>
            <a:r>
              <a:rPr lang="ru-RU" sz="2000" i="1" dirty="0" err="1" smtClean="0">
                <a:solidFill>
                  <a:srgbClr val="262626"/>
                </a:solidFill>
                <a:ea typeface="Calibri"/>
                <a:cs typeface="Times New Roman"/>
              </a:rPr>
              <a:t>неэн</a:t>
            </a:r>
            <a:r>
              <a:rPr lang="ru-RU" sz="2000" i="1" dirty="0" smtClean="0">
                <a:solidFill>
                  <a:srgbClr val="262626"/>
                </a:solidFill>
                <a:ea typeface="Calibri"/>
                <a:cs typeface="Times New Roman"/>
              </a:rPr>
              <a:t>/буха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 smtClean="0">
                <a:solidFill>
                  <a:srgbClr val="262626"/>
                </a:solidFill>
                <a:ea typeface="Calibri"/>
                <a:cs typeface="Times New Roman"/>
              </a:rPr>
              <a:t>Тигр - бар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 smtClean="0">
                <a:solidFill>
                  <a:srgbClr val="262626"/>
                </a:solidFill>
                <a:ea typeface="Calibri"/>
                <a:cs typeface="Times New Roman"/>
              </a:rPr>
              <a:t>Кролик - </a:t>
            </a:r>
            <a:r>
              <a:rPr lang="ru-RU" sz="2000" i="1" dirty="0" err="1" smtClean="0">
                <a:solidFill>
                  <a:srgbClr val="262626"/>
                </a:solidFill>
                <a:ea typeface="Calibri"/>
                <a:cs typeface="Times New Roman"/>
              </a:rPr>
              <a:t>туулай</a:t>
            </a:r>
            <a:endParaRPr lang="ru-RU" sz="2000" i="1" dirty="0" smtClean="0">
              <a:solidFill>
                <a:srgbClr val="262626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 smtClean="0">
                <a:solidFill>
                  <a:srgbClr val="262626"/>
                </a:solidFill>
                <a:ea typeface="Calibri"/>
                <a:cs typeface="Times New Roman"/>
              </a:rPr>
              <a:t>Дракон - </a:t>
            </a:r>
            <a:r>
              <a:rPr lang="ru-RU" sz="2000" i="1" dirty="0" err="1" smtClean="0">
                <a:solidFill>
                  <a:srgbClr val="262626"/>
                </a:solidFill>
                <a:ea typeface="Calibri"/>
                <a:cs typeface="Times New Roman"/>
              </a:rPr>
              <a:t>луу</a:t>
            </a:r>
            <a:endParaRPr lang="ru-RU" sz="2000" i="1" dirty="0" smtClean="0">
              <a:solidFill>
                <a:srgbClr val="262626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 smtClean="0">
                <a:solidFill>
                  <a:srgbClr val="262626"/>
                </a:solidFill>
                <a:ea typeface="Calibri"/>
                <a:cs typeface="Times New Roman"/>
              </a:rPr>
              <a:t>Змея - </a:t>
            </a:r>
            <a:r>
              <a:rPr lang="ru-RU" sz="2000" i="1" dirty="0" err="1" smtClean="0">
                <a:solidFill>
                  <a:srgbClr val="262626"/>
                </a:solidFill>
                <a:ea typeface="Calibri"/>
                <a:cs typeface="Times New Roman"/>
              </a:rPr>
              <a:t>могой</a:t>
            </a:r>
            <a:endParaRPr lang="ru-RU" sz="2000" i="1" dirty="0" smtClean="0">
              <a:solidFill>
                <a:srgbClr val="262626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 smtClean="0">
                <a:solidFill>
                  <a:srgbClr val="262626"/>
                </a:solidFill>
                <a:ea typeface="Calibri"/>
                <a:cs typeface="Times New Roman"/>
              </a:rPr>
              <a:t>.</a:t>
            </a:r>
            <a:endParaRPr lang="ru-RU" sz="2000" i="1" dirty="0">
              <a:solidFill>
                <a:srgbClr val="262626"/>
              </a:solidFill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3144596"/>
            <a:ext cx="3024336" cy="2828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 smtClean="0">
                <a:solidFill>
                  <a:srgbClr val="262626"/>
                </a:solidFill>
                <a:ea typeface="Calibri"/>
                <a:cs typeface="Times New Roman"/>
              </a:rPr>
              <a:t>Лошадь - </a:t>
            </a:r>
            <a:r>
              <a:rPr lang="ru-RU" sz="2000" i="1" dirty="0" err="1" smtClean="0">
                <a:solidFill>
                  <a:srgbClr val="262626"/>
                </a:solidFill>
                <a:ea typeface="Calibri"/>
                <a:cs typeface="Times New Roman"/>
              </a:rPr>
              <a:t>морин</a:t>
            </a:r>
            <a:endParaRPr lang="ru-RU" sz="2000" i="1" dirty="0" smtClean="0">
              <a:solidFill>
                <a:srgbClr val="262626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 smtClean="0">
                <a:solidFill>
                  <a:srgbClr val="262626"/>
                </a:solidFill>
                <a:ea typeface="Calibri"/>
                <a:cs typeface="Times New Roman"/>
              </a:rPr>
              <a:t>Коза - </a:t>
            </a:r>
            <a:r>
              <a:rPr lang="ru-RU" sz="2000" i="1" dirty="0" err="1" smtClean="0">
                <a:solidFill>
                  <a:srgbClr val="262626"/>
                </a:solidFill>
                <a:ea typeface="Calibri"/>
                <a:cs typeface="Times New Roman"/>
              </a:rPr>
              <a:t>ямаан</a:t>
            </a:r>
            <a:endParaRPr lang="ru-RU" sz="2000" i="1" dirty="0" smtClean="0">
              <a:solidFill>
                <a:srgbClr val="262626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 smtClean="0">
                <a:solidFill>
                  <a:srgbClr val="262626"/>
                </a:solidFill>
                <a:ea typeface="Calibri"/>
                <a:cs typeface="Times New Roman"/>
              </a:rPr>
              <a:t>Обезьяна - </a:t>
            </a:r>
            <a:r>
              <a:rPr lang="ru-RU" sz="2000" i="1" dirty="0" err="1" smtClean="0">
                <a:solidFill>
                  <a:srgbClr val="262626"/>
                </a:solidFill>
                <a:ea typeface="Calibri"/>
                <a:cs typeface="Times New Roman"/>
              </a:rPr>
              <a:t>бишэн</a:t>
            </a:r>
            <a:endParaRPr lang="ru-RU" sz="2000" i="1" dirty="0" smtClean="0">
              <a:solidFill>
                <a:srgbClr val="262626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 smtClean="0">
                <a:solidFill>
                  <a:srgbClr val="262626"/>
                </a:solidFill>
                <a:ea typeface="Calibri"/>
                <a:cs typeface="Times New Roman"/>
              </a:rPr>
              <a:t>Петух - (</a:t>
            </a:r>
            <a:r>
              <a:rPr lang="ru-RU" sz="2000" i="1" dirty="0" err="1" smtClean="0">
                <a:solidFill>
                  <a:srgbClr val="262626"/>
                </a:solidFill>
                <a:ea typeface="Calibri"/>
                <a:cs typeface="Times New Roman"/>
              </a:rPr>
              <a:t>эрэ</a:t>
            </a:r>
            <a:r>
              <a:rPr lang="ru-RU" sz="2000" i="1" dirty="0" smtClean="0">
                <a:solidFill>
                  <a:srgbClr val="262626"/>
                </a:solidFill>
                <a:ea typeface="Calibri"/>
                <a:cs typeface="Times New Roman"/>
              </a:rPr>
              <a:t>) </a:t>
            </a:r>
            <a:r>
              <a:rPr lang="ru-RU" sz="2000" i="1" dirty="0" err="1" smtClean="0">
                <a:solidFill>
                  <a:srgbClr val="262626"/>
                </a:solidFill>
                <a:ea typeface="Calibri"/>
                <a:cs typeface="Times New Roman"/>
              </a:rPr>
              <a:t>тахяа</a:t>
            </a:r>
            <a:endParaRPr lang="ru-RU" sz="2000" i="1" dirty="0" smtClean="0">
              <a:solidFill>
                <a:srgbClr val="262626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 smtClean="0">
                <a:solidFill>
                  <a:srgbClr val="262626"/>
                </a:solidFill>
                <a:ea typeface="Calibri"/>
                <a:cs typeface="Times New Roman"/>
              </a:rPr>
              <a:t>Собака – </a:t>
            </a:r>
            <a:r>
              <a:rPr lang="ru-RU" sz="2000" i="1" dirty="0" err="1" smtClean="0">
                <a:solidFill>
                  <a:srgbClr val="262626"/>
                </a:solidFill>
                <a:ea typeface="Calibri"/>
                <a:cs typeface="Times New Roman"/>
              </a:rPr>
              <a:t>нохой</a:t>
            </a:r>
            <a:endParaRPr lang="ru-RU" sz="2000" i="1" dirty="0" smtClean="0">
              <a:solidFill>
                <a:srgbClr val="262626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 smtClean="0">
                <a:solidFill>
                  <a:srgbClr val="262626"/>
                </a:solidFill>
                <a:ea typeface="Calibri"/>
                <a:cs typeface="Times New Roman"/>
              </a:rPr>
              <a:t>Свинья – </a:t>
            </a:r>
            <a:r>
              <a:rPr lang="ru-RU" sz="2000" i="1" dirty="0" err="1" smtClean="0">
                <a:solidFill>
                  <a:srgbClr val="262626"/>
                </a:solidFill>
                <a:ea typeface="Calibri"/>
                <a:cs typeface="Times New Roman"/>
              </a:rPr>
              <a:t>гахай</a:t>
            </a:r>
            <a:r>
              <a:rPr lang="ru-RU" sz="2000" i="1" dirty="0" smtClean="0">
                <a:solidFill>
                  <a:srgbClr val="262626"/>
                </a:solidFill>
                <a:ea typeface="Calibri"/>
                <a:cs typeface="Times New Roman"/>
              </a:rPr>
              <a:t>.</a:t>
            </a:r>
            <a:endParaRPr lang="ru-RU" sz="2000" i="1" dirty="0">
              <a:solidFill>
                <a:srgbClr val="262626"/>
              </a:solidFill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08720"/>
            <a:ext cx="220027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678" y="3915984"/>
            <a:ext cx="2057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813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5760640" cy="95212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Sprite Graffiti Shadow" panose="00000500000000000000" pitchFamily="2" charset="-52"/>
              </a:rPr>
              <a:t>Многообразие данной игры:</a:t>
            </a:r>
            <a:endParaRPr lang="ru-RU" sz="3200" dirty="0">
              <a:solidFill>
                <a:srgbClr val="C00000"/>
              </a:solidFill>
              <a:latin typeface="Sprite Graffiti Shadow" panose="00000500000000000000" pitchFamily="2" charset="-5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50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599" y="1484784"/>
            <a:ext cx="6624737" cy="2698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 smtClean="0">
                <a:solidFill>
                  <a:srgbClr val="262626"/>
                </a:solidFill>
                <a:ea typeface="Calibri"/>
                <a:cs typeface="Times New Roman"/>
              </a:rPr>
              <a:t>Так же данную игру можно выполнить в другом </a:t>
            </a:r>
            <a:r>
              <a:rPr lang="ru-RU" sz="2000" i="1" dirty="0" err="1" smtClean="0">
                <a:solidFill>
                  <a:srgbClr val="262626"/>
                </a:solidFill>
                <a:ea typeface="Calibri"/>
                <a:cs typeface="Times New Roman"/>
              </a:rPr>
              <a:t>напрвлении</a:t>
            </a:r>
            <a:r>
              <a:rPr lang="ru-RU" sz="2000" i="1" dirty="0" smtClean="0">
                <a:solidFill>
                  <a:srgbClr val="262626"/>
                </a:solidFill>
                <a:ea typeface="Calibri"/>
                <a:cs typeface="Times New Roman"/>
              </a:rPr>
              <a:t>: </a:t>
            </a:r>
            <a:r>
              <a:rPr lang="ru-RU" sz="2000" i="1" dirty="0" err="1" smtClean="0">
                <a:solidFill>
                  <a:srgbClr val="262626"/>
                </a:solidFill>
                <a:ea typeface="Calibri"/>
                <a:cs typeface="Times New Roman"/>
              </a:rPr>
              <a:t>напрмер</a:t>
            </a:r>
            <a:r>
              <a:rPr lang="ru-RU" sz="2000" i="1" dirty="0" smtClean="0">
                <a:solidFill>
                  <a:srgbClr val="262626"/>
                </a:solidFill>
                <a:ea typeface="Calibri"/>
                <a:cs typeface="Times New Roman"/>
              </a:rPr>
              <a:t> – на изучение цвета, формы, качества предметов, домашние, дикие животные, мебель, семья или оформить карточки с достопримечательностями нашей солнечной Бурятии (патриотическое воспитание)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 smtClean="0">
                <a:solidFill>
                  <a:srgbClr val="262626"/>
                </a:solidFill>
                <a:ea typeface="Calibri"/>
                <a:cs typeface="Times New Roman"/>
              </a:rPr>
              <a:t>.</a:t>
            </a:r>
            <a:endParaRPr lang="ru-RU" sz="2000" i="1" dirty="0">
              <a:solidFill>
                <a:srgbClr val="262626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59012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5760640" cy="57606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Sprite Graffiti Shadow" panose="00000500000000000000" pitchFamily="2" charset="-52"/>
              </a:rPr>
              <a:t>Примеры карточек:</a:t>
            </a:r>
            <a:endParaRPr lang="ru-RU" sz="3200" dirty="0">
              <a:solidFill>
                <a:srgbClr val="C00000"/>
              </a:solidFill>
              <a:latin typeface="Sprite Graffiti Shadow" panose="00000500000000000000" pitchFamily="2" charset="-5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50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22" y="1124744"/>
            <a:ext cx="1621555" cy="162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96752"/>
            <a:ext cx="1566862" cy="157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3"/>
            <a:ext cx="1566862" cy="156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24744"/>
            <a:ext cx="1566862" cy="156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843344"/>
            <a:ext cx="1566862" cy="156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85054"/>
            <a:ext cx="1566862" cy="157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999" y="2867009"/>
            <a:ext cx="1591663" cy="158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22" y="2860260"/>
            <a:ext cx="1571625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782" y="4654004"/>
            <a:ext cx="1442332" cy="144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628514"/>
            <a:ext cx="1443198" cy="144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628514"/>
            <a:ext cx="1437961" cy="144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652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996952"/>
            <a:ext cx="6696744" cy="576064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Sprite Graffiti Shadow" panose="00000500000000000000" pitchFamily="2" charset="-52"/>
              </a:rPr>
              <a:t>Благодарю за внимание!</a:t>
            </a:r>
            <a:endParaRPr lang="ru-RU" sz="4400" dirty="0">
              <a:solidFill>
                <a:srgbClr val="C00000"/>
              </a:solidFill>
              <a:latin typeface="Sprite Graffiti Shadow" panose="00000500000000000000" pitchFamily="2" charset="-5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50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0678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353</TotalTime>
  <Words>246</Words>
  <Application>Microsoft Office PowerPoint</Application>
  <PresentationFormat>Экран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NewsPrint</vt:lpstr>
      <vt:lpstr>12 жэлтэй танилсалга</vt:lpstr>
      <vt:lpstr>Презентация PowerPoint</vt:lpstr>
      <vt:lpstr>Ход игры:</vt:lpstr>
      <vt:lpstr>Животные/Амитадууд:</vt:lpstr>
      <vt:lpstr>Многообразие данной игры:</vt:lpstr>
      <vt:lpstr>Примеры карточек: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</dc:creator>
  <cp:lastModifiedBy>о</cp:lastModifiedBy>
  <cp:revision>9</cp:revision>
  <dcterms:created xsi:type="dcterms:W3CDTF">2023-12-15T09:46:37Z</dcterms:created>
  <dcterms:modified xsi:type="dcterms:W3CDTF">2023-12-15T15:40:21Z</dcterms:modified>
</cp:coreProperties>
</file>