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68" r:id="rId5"/>
    <p:sldId id="260" r:id="rId6"/>
    <p:sldId id="269" r:id="rId7"/>
    <p:sldId id="264" r:id="rId8"/>
    <p:sldId id="265" r:id="rId9"/>
    <p:sldId id="266" r:id="rId10"/>
    <p:sldId id="261" r:id="rId11"/>
    <p:sldId id="271" r:id="rId12"/>
    <p:sldId id="270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-58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4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2A04A-4C2C-479A-8957-3552331467AA}" type="datetimeFigureOut">
              <a:rPr lang="ru-RU" smtClean="0"/>
              <a:t>31.01.2024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C1F1-EC86-4B49-928E-76012331A0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31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BAE4B7-6884-4475-9B8C-C8F5A8830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CAD2E68-5AF7-4F7D-BB27-C3C77E462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599FFC-4440-483A-B708-125B6918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31.01.2024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D511EF-5219-428B-BF4A-FB55002B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11BB7A-D675-4EB2-B607-C20596F9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A81100-FC4F-45B9-BEDD-8CBC408F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D4DF6A-8A15-4900-9368-056968BF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57CA319-7024-4C11-8D3B-C8FC1368C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D48F651-1482-4643-A606-70BD88761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1F928F0-27C5-4750-BEAA-F645285BF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0CCB244-E9F8-4086-853C-E78F8D80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31.01.2024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9FE147B-E436-43EB-8A3A-DF1756E3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16D91B2-F5AA-452E-A14F-D9A3B6EB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2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AAA6D4-3A7D-454A-81F5-0C2C7C0F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DFA4F76-8F00-48C3-8C9B-D806D61A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31.01.2024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76A3FC8-A69D-4375-BF38-43322B23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A408F36-5C13-49E1-A7DF-FF0F53F9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9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4D50461-0C70-4BC2-B4FE-8B26FFE5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31.01.2024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67C622D-7EE5-4EEF-AC87-3B15CB3C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328E9CC-8439-45EA-9B6D-0D5CB44D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0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68373F-DC3B-4CA7-9FAF-020AA31D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CA0F11-2B40-40A0-8E44-CAAB3B665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C83453B-8E81-4F0E-8F6F-7532D110F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AA0481B-F104-49E2-858E-F498BAFE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31.01.2024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A0A39B1-4B94-4EB8-B10D-446AD7EF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9E7BDB-68A7-4EFF-8B9F-65507FBB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3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F788BC-BBE6-4E92-A8CA-BB59C430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47B700C-AB27-4F3E-AAF1-897A5582D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0E4933B-8F1C-45E2-97FB-325DC8238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D7AB09-C73C-4A14-8956-14A7128BC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31.01.2024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A399E13-581D-4E10-9665-6F7714AA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0A4E4E-F4F8-4DF1-BACE-5EE8B82E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8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6D4319-800E-4124-AA1E-DA97C1E0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2B2C507-437A-4B67-BBA9-579B09BE2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7D1F57-6E52-462F-9123-F39DC3EA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31.01.2024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165158-8864-4AE1-BEF8-46494BE6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B6BF31-3997-443C-971A-D93AF4F6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60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9D3DE8B-6224-4085-95F2-6F01842A6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ED5A554-E2FF-4916-9477-3A18A5FAB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2ABF90-9ABC-4C6E-B4DD-4E622A41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31.01.2024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F2FEA5-169E-4616-87F6-D05C23BA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387BF7-480C-48B3-9388-77725AE5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17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281AA60-39D6-45E0-99B8-9FC5A234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31.01.2024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:a16="http://schemas.microsoft.com/office/drawing/2014/main" xmlns="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:a16="http://schemas.microsoft.com/office/drawing/2014/main" xmlns="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:a16="http://schemas.microsoft.com/office/drawing/2014/main" xmlns="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8A49814-79F0-4898-931E-7C622906BCE9}"/>
              </a:ext>
            </a:extLst>
          </p:cNvPr>
          <p:cNvSpPr/>
          <p:nvPr userDrawn="1"/>
        </p:nvSpPr>
        <p:spPr>
          <a:xfrm>
            <a:off x="8358352" y="1481138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2D595FCE-B296-4C87-81A7-13053D3757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3213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71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31.01.2024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:a16="http://schemas.microsoft.com/office/drawing/2014/main" xmlns="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:a16="http://schemas.microsoft.com/office/drawing/2014/main" xmlns="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:a16="http://schemas.microsoft.com/office/drawing/2014/main" xmlns="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8A49814-79F0-4898-931E-7C622906BCE9}"/>
              </a:ext>
            </a:extLst>
          </p:cNvPr>
          <p:cNvSpPr/>
          <p:nvPr userDrawn="1"/>
        </p:nvSpPr>
        <p:spPr>
          <a:xfrm>
            <a:off x="7759700" y="990600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9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EE590DB-9CB4-438D-9208-4CF7240D246B}"/>
              </a:ext>
            </a:extLst>
          </p:cNvPr>
          <p:cNvSpPr/>
          <p:nvPr userDrawn="1"/>
        </p:nvSpPr>
        <p:spPr>
          <a:xfrm>
            <a:off x="0" y="-1"/>
            <a:ext cx="12192000" cy="634786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85583 w 12192000"/>
              <a:gd name="connsiteY2" fmla="*/ 3696101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0125777 w 12192000"/>
              <a:gd name="connsiteY2" fmla="*/ 4302492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0125777 w 12192000"/>
              <a:gd name="connsiteY2" fmla="*/ 4302492 h 6858000"/>
              <a:gd name="connsiteX3" fmla="*/ 10854089 w 12192000"/>
              <a:gd name="connsiteY3" fmla="*/ 5183204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1069053 w 12192000"/>
              <a:gd name="connsiteY2" fmla="*/ 4485372 h 6858000"/>
              <a:gd name="connsiteX3" fmla="*/ 10854089 w 12192000"/>
              <a:gd name="connsiteY3" fmla="*/ 5183204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347861"/>
              <a:gd name="connsiteX1" fmla="*/ 12192000 w 12192000"/>
              <a:gd name="connsiteY1" fmla="*/ 0 h 6347861"/>
              <a:gd name="connsiteX2" fmla="*/ 11069053 w 12192000"/>
              <a:gd name="connsiteY2" fmla="*/ 4485372 h 6347861"/>
              <a:gd name="connsiteX3" fmla="*/ 10854089 w 12192000"/>
              <a:gd name="connsiteY3" fmla="*/ 5183204 h 6347861"/>
              <a:gd name="connsiteX4" fmla="*/ 0 w 12192000"/>
              <a:gd name="connsiteY4" fmla="*/ 6347861 h 6347861"/>
              <a:gd name="connsiteX5" fmla="*/ 0 w 12192000"/>
              <a:gd name="connsiteY5" fmla="*/ 0 h 634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347861">
                <a:moveTo>
                  <a:pt x="0" y="0"/>
                </a:moveTo>
                <a:lnTo>
                  <a:pt x="12192000" y="0"/>
                </a:lnTo>
                <a:lnTo>
                  <a:pt x="11069053" y="4485372"/>
                </a:lnTo>
                <a:lnTo>
                  <a:pt x="10854089" y="5183204"/>
                </a:lnTo>
                <a:lnTo>
                  <a:pt x="0" y="63478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42900" dist="38100" dir="4800000" sx="110000" sy="110000" algn="t" rotWithShape="0">
              <a:schemeClr val="accent2"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757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1BCA107-CFFD-48D1-A7B4-CF209A294E14}"/>
              </a:ext>
            </a:extLst>
          </p:cNvPr>
          <p:cNvSpPr/>
          <p:nvPr userDrawn="1"/>
        </p:nvSpPr>
        <p:spPr>
          <a:xfrm>
            <a:off x="7823200" y="891623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4E8BCCB-F0E7-4D9A-99AF-1733EDE81A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xmlns="" id="{9438F547-87A5-4930-A4C8-7EB1388C4384}"/>
              </a:ext>
            </a:extLst>
          </p:cNvPr>
          <p:cNvSpPr/>
          <p:nvPr userDrawn="1"/>
        </p:nvSpPr>
        <p:spPr>
          <a:xfrm>
            <a:off x="444500" y="3330023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16617FEA-EEA1-4848-B27D-C5F44B6E692A}"/>
              </a:ext>
            </a:extLst>
          </p:cNvPr>
          <p:cNvSpPr/>
          <p:nvPr userDrawn="1"/>
        </p:nvSpPr>
        <p:spPr>
          <a:xfrm>
            <a:off x="2171700" y="5103218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F9006C45-C6CF-48CA-87B8-59CC06125627}"/>
              </a:ext>
            </a:extLst>
          </p:cNvPr>
          <p:cNvSpPr/>
          <p:nvPr userDrawn="1"/>
        </p:nvSpPr>
        <p:spPr>
          <a:xfrm>
            <a:off x="9172575" y="2344186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303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938" y="365125"/>
            <a:ext cx="9585434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954925"/>
            <a:ext cx="9585434" cy="4222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31.01.2024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D4906C8-32AE-405E-AD87-3E97AEF9DC21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4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FC643B6-E3A4-48D1-B2C5-D2C4557C7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1" name="Рисунок 9" descr="Вертушка">
            <a:extLst>
              <a:ext uri="{FF2B5EF4-FFF2-40B4-BE49-F238E27FC236}">
                <a16:creationId xmlns:a16="http://schemas.microsoft.com/office/drawing/2014/main" xmlns="" id="{54ECDD7C-E578-44A2-938A-A20979372F6C}"/>
              </a:ext>
            </a:extLst>
          </p:cNvPr>
          <p:cNvGrpSpPr/>
          <p:nvPr/>
        </p:nvGrpSpPr>
        <p:grpSpPr>
          <a:xfrm>
            <a:off x="9559158" y="4227730"/>
            <a:ext cx="2940269" cy="2940269"/>
            <a:chOff x="8928537" y="3922930"/>
            <a:chExt cx="2940269" cy="2940269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F482E4A3-7210-46BB-8A0D-B66FCE6C4D9F}"/>
                </a:ext>
              </a:extLst>
            </p:cNvPr>
            <p:cNvSpPr/>
            <p:nvPr/>
          </p:nvSpPr>
          <p:spPr>
            <a:xfrm>
              <a:off x="10374169" y="5510859"/>
              <a:ext cx="49004" cy="980089"/>
            </a:xfrm>
            <a:custGeom>
              <a:avLst/>
              <a:gdLst>
                <a:gd name="connsiteX0" fmla="*/ 0 w 49004"/>
                <a:gd name="connsiteY0" fmla="*/ 0 h 980089"/>
                <a:gd name="connsiteX1" fmla="*/ 49004 w 49004"/>
                <a:gd name="connsiteY1" fmla="*/ 0 h 980089"/>
                <a:gd name="connsiteX2" fmla="*/ 49004 w 49004"/>
                <a:gd name="connsiteY2" fmla="*/ 980090 h 980089"/>
                <a:gd name="connsiteX3" fmla="*/ 0 w 49004"/>
                <a:gd name="connsiteY3" fmla="*/ 980090 h 98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04" h="980089">
                  <a:moveTo>
                    <a:pt x="0" y="0"/>
                  </a:moveTo>
                  <a:lnTo>
                    <a:pt x="49004" y="0"/>
                  </a:lnTo>
                  <a:lnTo>
                    <a:pt x="49004" y="980090"/>
                  </a:lnTo>
                  <a:lnTo>
                    <a:pt x="0" y="980090"/>
                  </a:lnTo>
                  <a:close/>
                </a:path>
              </a:pathLst>
            </a:custGeom>
            <a:solidFill>
              <a:srgbClr val="737373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grpSp>
          <p:nvGrpSpPr>
            <p:cNvPr id="13" name="Рисунок 9" descr="Вертушка">
              <a:extLst>
                <a:ext uri="{FF2B5EF4-FFF2-40B4-BE49-F238E27FC236}">
                  <a16:creationId xmlns:a16="http://schemas.microsoft.com/office/drawing/2014/main" xmlns="" id="{54ECDD7C-E578-44A2-938A-A20979372F6C}"/>
                </a:ext>
              </a:extLst>
            </p:cNvPr>
            <p:cNvGrpSpPr/>
            <p:nvPr/>
          </p:nvGrpSpPr>
          <p:grpSpPr>
            <a:xfrm>
              <a:off x="9641309" y="4268168"/>
              <a:ext cx="1514723" cy="1514723"/>
              <a:chOff x="9641309" y="4268168"/>
              <a:chExt cx="1514723" cy="1514723"/>
            </a:xfrm>
          </p:grpSpPr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xmlns="" id="{307AF468-4E5A-4EAB-908A-97247191CB42}"/>
                  </a:ext>
                </a:extLst>
              </p:cNvPr>
              <p:cNvSpPr/>
              <p:nvPr/>
            </p:nvSpPr>
            <p:spPr>
              <a:xfrm>
                <a:off x="9753935" y="4652318"/>
                <a:ext cx="644735" cy="674117"/>
              </a:xfrm>
              <a:custGeom>
                <a:avLst/>
                <a:gdLst>
                  <a:gd name="connsiteX0" fmla="*/ 644736 w 644735"/>
                  <a:gd name="connsiteY0" fmla="*/ 373212 h 674117"/>
                  <a:gd name="connsiteX1" fmla="*/ 153938 w 644735"/>
                  <a:gd name="connsiteY1" fmla="*/ 674118 h 674117"/>
                  <a:gd name="connsiteX2" fmla="*/ 3267 w 644735"/>
                  <a:gd name="connsiteY2" fmla="*/ 511576 h 674117"/>
                  <a:gd name="connsiteX3" fmla="*/ 3592 w 644735"/>
                  <a:gd name="connsiteY3" fmla="*/ 494584 h 674117"/>
                  <a:gd name="connsiteX4" fmla="*/ 498176 w 644735"/>
                  <a:gd name="connsiteY4" fmla="*/ 0 h 674117"/>
                  <a:gd name="connsiteX5" fmla="*/ 644736 w 644735"/>
                  <a:gd name="connsiteY5" fmla="*/ 373212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735" h="674117">
                    <a:moveTo>
                      <a:pt x="644736" y="373212"/>
                    </a:moveTo>
                    <a:lnTo>
                      <a:pt x="153938" y="674118"/>
                    </a:lnTo>
                    <a:lnTo>
                      <a:pt x="3267" y="511576"/>
                    </a:lnTo>
                    <a:cubicBezTo>
                      <a:pt x="-1211" y="506749"/>
                      <a:pt x="-1070" y="499239"/>
                      <a:pt x="3592" y="494584"/>
                    </a:cubicBezTo>
                    <a:lnTo>
                      <a:pt x="498176" y="0"/>
                    </a:lnTo>
                    <a:lnTo>
                      <a:pt x="644736" y="373212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xmlns="" id="{22344650-814F-4ED1-8205-BC5671854D03}"/>
                  </a:ext>
                </a:extLst>
              </p:cNvPr>
              <p:cNvSpPr/>
              <p:nvPr/>
            </p:nvSpPr>
            <p:spPr>
              <a:xfrm>
                <a:off x="10025459" y="5025530"/>
                <a:ext cx="646531" cy="647975"/>
              </a:xfrm>
              <a:custGeom>
                <a:avLst/>
                <a:gdLst>
                  <a:gd name="connsiteX0" fmla="*/ 373212 w 646531"/>
                  <a:gd name="connsiteY0" fmla="*/ 0 h 647975"/>
                  <a:gd name="connsiteX1" fmla="*/ 645077 w 646531"/>
                  <a:gd name="connsiteY1" fmla="*/ 506841 h 647975"/>
                  <a:gd name="connsiteX2" fmla="*/ 642479 w 646531"/>
                  <a:gd name="connsiteY2" fmla="*/ 521732 h 647975"/>
                  <a:gd name="connsiteX3" fmla="*/ 502737 w 646531"/>
                  <a:gd name="connsiteY3" fmla="*/ 647662 h 647975"/>
                  <a:gd name="connsiteX4" fmla="*/ 501052 w 646531"/>
                  <a:gd name="connsiteY4" fmla="*/ 647619 h 647975"/>
                  <a:gd name="connsiteX5" fmla="*/ 0 w 646531"/>
                  <a:gd name="connsiteY5" fmla="*/ 146566 h 647975"/>
                  <a:gd name="connsiteX6" fmla="*/ 373212 w 646531"/>
                  <a:gd name="connsiteY6" fmla="*/ 0 h 64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6531" h="647975">
                    <a:moveTo>
                      <a:pt x="373212" y="0"/>
                    </a:moveTo>
                    <a:lnTo>
                      <a:pt x="645077" y="506841"/>
                    </a:lnTo>
                    <a:cubicBezTo>
                      <a:pt x="647741" y="511809"/>
                      <a:pt x="646669" y="517959"/>
                      <a:pt x="642479" y="521732"/>
                    </a:cubicBezTo>
                    <a:lnTo>
                      <a:pt x="502737" y="647662"/>
                    </a:lnTo>
                    <a:cubicBezTo>
                      <a:pt x="502253" y="648097"/>
                      <a:pt x="501512" y="648078"/>
                      <a:pt x="501052" y="647619"/>
                    </a:cubicBezTo>
                    <a:lnTo>
                      <a:pt x="0" y="146566"/>
                    </a:lnTo>
                    <a:lnTo>
                      <a:pt x="373212" y="0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xmlns="" id="{9DB64937-0043-4368-9388-E2D802AE9478}"/>
                  </a:ext>
                </a:extLst>
              </p:cNvPr>
              <p:cNvSpPr/>
              <p:nvPr/>
            </p:nvSpPr>
            <p:spPr>
              <a:xfrm>
                <a:off x="10398671" y="4752189"/>
                <a:ext cx="644820" cy="674117"/>
              </a:xfrm>
              <a:custGeom>
                <a:avLst/>
                <a:gdLst>
                  <a:gd name="connsiteX0" fmla="*/ 0 w 644820"/>
                  <a:gd name="connsiteY0" fmla="*/ 273341 h 674117"/>
                  <a:gd name="connsiteX1" fmla="*/ 518363 w 644820"/>
                  <a:gd name="connsiteY1" fmla="*/ 0 h 674117"/>
                  <a:gd name="connsiteX2" fmla="*/ 641616 w 644820"/>
                  <a:gd name="connsiteY2" fmla="*/ 134958 h 674117"/>
                  <a:gd name="connsiteX3" fmla="*/ 641230 w 644820"/>
                  <a:gd name="connsiteY3" fmla="*/ 151883 h 674117"/>
                  <a:gd name="connsiteX4" fmla="*/ 118995 w 644820"/>
                  <a:gd name="connsiteY4" fmla="*/ 674118 h 674117"/>
                  <a:gd name="connsiteX5" fmla="*/ 0 w 644820"/>
                  <a:gd name="connsiteY5" fmla="*/ 273341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820" h="674117">
                    <a:moveTo>
                      <a:pt x="0" y="273341"/>
                    </a:moveTo>
                    <a:lnTo>
                      <a:pt x="518363" y="0"/>
                    </a:lnTo>
                    <a:lnTo>
                      <a:pt x="641616" y="134958"/>
                    </a:lnTo>
                    <a:cubicBezTo>
                      <a:pt x="646032" y="139798"/>
                      <a:pt x="645867" y="147252"/>
                      <a:pt x="641230" y="151883"/>
                    </a:cubicBezTo>
                    <a:lnTo>
                      <a:pt x="118995" y="674118"/>
                    </a:lnTo>
                    <a:lnTo>
                      <a:pt x="0" y="273341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xmlns="" id="{6A9BF32D-B81A-4AE6-B407-FE06DEF24631}"/>
                  </a:ext>
                </a:extLst>
              </p:cNvPr>
              <p:cNvSpPr/>
              <p:nvPr/>
            </p:nvSpPr>
            <p:spPr>
              <a:xfrm>
                <a:off x="10128393" y="4379643"/>
                <a:ext cx="649615" cy="645887"/>
              </a:xfrm>
              <a:custGeom>
                <a:avLst/>
                <a:gdLst>
                  <a:gd name="connsiteX0" fmla="*/ 270278 w 649615"/>
                  <a:gd name="connsiteY0" fmla="*/ 645887 h 645887"/>
                  <a:gd name="connsiteX1" fmla="*/ 0 w 649615"/>
                  <a:gd name="connsiteY1" fmla="*/ 124461 h 645887"/>
                  <a:gd name="connsiteX2" fmla="*/ 130762 w 649615"/>
                  <a:gd name="connsiteY2" fmla="*/ 3267 h 645887"/>
                  <a:gd name="connsiteX3" fmla="*/ 147755 w 649615"/>
                  <a:gd name="connsiteY3" fmla="*/ 3592 h 645887"/>
                  <a:gd name="connsiteX4" fmla="*/ 649616 w 649615"/>
                  <a:gd name="connsiteY4" fmla="*/ 505453 h 645887"/>
                  <a:gd name="connsiteX5" fmla="*/ 270278 w 649615"/>
                  <a:gd name="connsiteY5" fmla="*/ 645887 h 64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615" h="645887">
                    <a:moveTo>
                      <a:pt x="270278" y="645887"/>
                    </a:moveTo>
                    <a:lnTo>
                      <a:pt x="0" y="124461"/>
                    </a:lnTo>
                    <a:lnTo>
                      <a:pt x="130762" y="3267"/>
                    </a:lnTo>
                    <a:cubicBezTo>
                      <a:pt x="135589" y="-1211"/>
                      <a:pt x="143099" y="-1070"/>
                      <a:pt x="147755" y="3592"/>
                    </a:cubicBezTo>
                    <a:lnTo>
                      <a:pt x="649616" y="505453"/>
                    </a:lnTo>
                    <a:lnTo>
                      <a:pt x="270278" y="645887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xmlns="" id="{2C79CAB1-5FE4-4330-BD1D-B9C8CDC74CAE}"/>
                  </a:ext>
                </a:extLst>
              </p:cNvPr>
              <p:cNvSpPr/>
              <p:nvPr/>
            </p:nvSpPr>
            <p:spPr>
              <a:xfrm>
                <a:off x="9641309" y="4982237"/>
                <a:ext cx="757361" cy="693007"/>
              </a:xfrm>
              <a:custGeom>
                <a:avLst/>
                <a:gdLst>
                  <a:gd name="connsiteX0" fmla="*/ 757362 w 757361"/>
                  <a:gd name="connsiteY0" fmla="*/ 43294 h 693007"/>
                  <a:gd name="connsiteX1" fmla="*/ 694655 w 757361"/>
                  <a:gd name="connsiteY1" fmla="*/ 24617 h 693007"/>
                  <a:gd name="connsiteX2" fmla="*/ 107648 w 757361"/>
                  <a:gd name="connsiteY2" fmla="*/ 173235 h 693007"/>
                  <a:gd name="connsiteX3" fmla="*/ 107648 w 757361"/>
                  <a:gd name="connsiteY3" fmla="*/ 173235 h 693007"/>
                  <a:gd name="connsiteX4" fmla="*/ 107648 w 757361"/>
                  <a:gd name="connsiteY4" fmla="*/ 693007 h 693007"/>
                  <a:gd name="connsiteX5" fmla="*/ 757362 w 757361"/>
                  <a:gd name="connsiteY5" fmla="*/ 4329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757362" y="43294"/>
                    </a:moveTo>
                    <a:lnTo>
                      <a:pt x="694655" y="24617"/>
                    </a:lnTo>
                    <a:cubicBezTo>
                      <a:pt x="486539" y="-37362"/>
                      <a:pt x="261198" y="19692"/>
                      <a:pt x="107648" y="173235"/>
                    </a:cubicBezTo>
                    <a:lnTo>
                      <a:pt x="107648" y="173235"/>
                    </a:lnTo>
                    <a:cubicBezTo>
                      <a:pt x="-35880" y="316763"/>
                      <a:pt x="-35886" y="549473"/>
                      <a:pt x="107648" y="693007"/>
                    </a:cubicBezTo>
                    <a:lnTo>
                      <a:pt x="757362" y="4329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xmlns="" id="{FDDD55D2-897D-4F21-909F-89F2871A516B}"/>
                  </a:ext>
                </a:extLst>
              </p:cNvPr>
              <p:cNvSpPr/>
              <p:nvPr/>
            </p:nvSpPr>
            <p:spPr>
              <a:xfrm>
                <a:off x="10355377" y="5025530"/>
                <a:ext cx="693007" cy="757361"/>
              </a:xfrm>
              <a:custGeom>
                <a:avLst/>
                <a:gdLst>
                  <a:gd name="connsiteX0" fmla="*/ 43294 w 693007"/>
                  <a:gd name="connsiteY0" fmla="*/ 0 h 757361"/>
                  <a:gd name="connsiteX1" fmla="*/ 24617 w 693007"/>
                  <a:gd name="connsiteY1" fmla="*/ 62707 h 757361"/>
                  <a:gd name="connsiteX2" fmla="*/ 173235 w 693007"/>
                  <a:gd name="connsiteY2" fmla="*/ 649714 h 757361"/>
                  <a:gd name="connsiteX3" fmla="*/ 173235 w 693007"/>
                  <a:gd name="connsiteY3" fmla="*/ 649714 h 757361"/>
                  <a:gd name="connsiteX4" fmla="*/ 693007 w 693007"/>
                  <a:gd name="connsiteY4" fmla="*/ 649714 h 757361"/>
                  <a:gd name="connsiteX5" fmla="*/ 43294 w 693007"/>
                  <a:gd name="connsiteY5" fmla="*/ 0 h 75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1">
                    <a:moveTo>
                      <a:pt x="43294" y="0"/>
                    </a:moveTo>
                    <a:lnTo>
                      <a:pt x="24617" y="62707"/>
                    </a:lnTo>
                    <a:cubicBezTo>
                      <a:pt x="-37362" y="270823"/>
                      <a:pt x="19692" y="496164"/>
                      <a:pt x="173235" y="649714"/>
                    </a:cubicBezTo>
                    <a:lnTo>
                      <a:pt x="173235" y="649714"/>
                    </a:lnTo>
                    <a:cubicBezTo>
                      <a:pt x="316763" y="793242"/>
                      <a:pt x="549473" y="793248"/>
                      <a:pt x="693007" y="649714"/>
                    </a:cubicBezTo>
                    <a:lnTo>
                      <a:pt x="4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xmlns="" id="{D440726B-8692-49FA-8017-66210F02DBB1}"/>
                  </a:ext>
                </a:extLst>
              </p:cNvPr>
              <p:cNvSpPr/>
              <p:nvPr/>
            </p:nvSpPr>
            <p:spPr>
              <a:xfrm>
                <a:off x="10398671" y="4375817"/>
                <a:ext cx="757361" cy="693007"/>
              </a:xfrm>
              <a:custGeom>
                <a:avLst/>
                <a:gdLst>
                  <a:gd name="connsiteX0" fmla="*/ 0 w 757361"/>
                  <a:gd name="connsiteY0" fmla="*/ 649714 h 693007"/>
                  <a:gd name="connsiteX1" fmla="*/ 62707 w 757361"/>
                  <a:gd name="connsiteY1" fmla="*/ 668391 h 693007"/>
                  <a:gd name="connsiteX2" fmla="*/ 649714 w 757361"/>
                  <a:gd name="connsiteY2" fmla="*/ 519772 h 693007"/>
                  <a:gd name="connsiteX3" fmla="*/ 649714 w 757361"/>
                  <a:gd name="connsiteY3" fmla="*/ 519772 h 693007"/>
                  <a:gd name="connsiteX4" fmla="*/ 649714 w 757361"/>
                  <a:gd name="connsiteY4" fmla="*/ 0 h 693007"/>
                  <a:gd name="connsiteX5" fmla="*/ 0 w 757361"/>
                  <a:gd name="connsiteY5" fmla="*/ 64971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0" y="649714"/>
                    </a:moveTo>
                    <a:lnTo>
                      <a:pt x="62707" y="668391"/>
                    </a:lnTo>
                    <a:cubicBezTo>
                      <a:pt x="270823" y="730369"/>
                      <a:pt x="496164" y="673315"/>
                      <a:pt x="649714" y="519772"/>
                    </a:cubicBezTo>
                    <a:lnTo>
                      <a:pt x="649714" y="519772"/>
                    </a:lnTo>
                    <a:cubicBezTo>
                      <a:pt x="793242" y="376244"/>
                      <a:pt x="793248" y="143534"/>
                      <a:pt x="649714" y="0"/>
                    </a:cubicBezTo>
                    <a:lnTo>
                      <a:pt x="0" y="64971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xmlns="" id="{779698BA-F225-4134-AE7D-B3A266E849A0}"/>
                  </a:ext>
                </a:extLst>
              </p:cNvPr>
              <p:cNvSpPr/>
              <p:nvPr/>
            </p:nvSpPr>
            <p:spPr>
              <a:xfrm>
                <a:off x="9748957" y="4268168"/>
                <a:ext cx="693007" cy="757362"/>
              </a:xfrm>
              <a:custGeom>
                <a:avLst/>
                <a:gdLst>
                  <a:gd name="connsiteX0" fmla="*/ 649714 w 693007"/>
                  <a:gd name="connsiteY0" fmla="*/ 757362 h 757362"/>
                  <a:gd name="connsiteX1" fmla="*/ 668390 w 693007"/>
                  <a:gd name="connsiteY1" fmla="*/ 694655 h 757362"/>
                  <a:gd name="connsiteX2" fmla="*/ 519772 w 693007"/>
                  <a:gd name="connsiteY2" fmla="*/ 107648 h 757362"/>
                  <a:gd name="connsiteX3" fmla="*/ 519772 w 693007"/>
                  <a:gd name="connsiteY3" fmla="*/ 107648 h 757362"/>
                  <a:gd name="connsiteX4" fmla="*/ 0 w 693007"/>
                  <a:gd name="connsiteY4" fmla="*/ 107648 h 757362"/>
                  <a:gd name="connsiteX5" fmla="*/ 649714 w 693007"/>
                  <a:gd name="connsiteY5" fmla="*/ 757362 h 75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2">
                    <a:moveTo>
                      <a:pt x="649714" y="757362"/>
                    </a:moveTo>
                    <a:lnTo>
                      <a:pt x="668390" y="694655"/>
                    </a:lnTo>
                    <a:cubicBezTo>
                      <a:pt x="730369" y="486539"/>
                      <a:pt x="673315" y="261198"/>
                      <a:pt x="519772" y="107648"/>
                    </a:cubicBezTo>
                    <a:lnTo>
                      <a:pt x="519772" y="107648"/>
                    </a:lnTo>
                    <a:cubicBezTo>
                      <a:pt x="376244" y="-35880"/>
                      <a:pt x="143534" y="-35886"/>
                      <a:pt x="0" y="107648"/>
                    </a:cubicBezTo>
                    <a:lnTo>
                      <a:pt x="649714" y="757362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C2F4D1F6-3E9B-4302-811B-FC2A0AA9C4E4}"/>
                </a:ext>
              </a:extLst>
            </p:cNvPr>
            <p:cNvSpPr/>
            <p:nvPr/>
          </p:nvSpPr>
          <p:spPr>
            <a:xfrm>
              <a:off x="10306788" y="4933647"/>
              <a:ext cx="183766" cy="183766"/>
            </a:xfrm>
            <a:custGeom>
              <a:avLst/>
              <a:gdLst>
                <a:gd name="connsiteX0" fmla="*/ 183767 w 183766"/>
                <a:gd name="connsiteY0" fmla="*/ 91883 h 183766"/>
                <a:gd name="connsiteX1" fmla="*/ 91883 w 183766"/>
                <a:gd name="connsiteY1" fmla="*/ 183767 h 183766"/>
                <a:gd name="connsiteX2" fmla="*/ 0 w 183766"/>
                <a:gd name="connsiteY2" fmla="*/ 91883 h 183766"/>
                <a:gd name="connsiteX3" fmla="*/ 91883 w 183766"/>
                <a:gd name="connsiteY3" fmla="*/ 0 h 183766"/>
                <a:gd name="connsiteX4" fmla="*/ 183767 w 183766"/>
                <a:gd name="connsiteY4" fmla="*/ 91883 h 18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66" h="183766">
                  <a:moveTo>
                    <a:pt x="183767" y="91883"/>
                  </a:moveTo>
                  <a:cubicBezTo>
                    <a:pt x="183767" y="142629"/>
                    <a:pt x="142629" y="183767"/>
                    <a:pt x="91883" y="183767"/>
                  </a:cubicBezTo>
                  <a:cubicBezTo>
                    <a:pt x="41138" y="183767"/>
                    <a:pt x="0" y="142629"/>
                    <a:pt x="0" y="91883"/>
                  </a:cubicBezTo>
                  <a:cubicBezTo>
                    <a:pt x="0" y="41138"/>
                    <a:pt x="41138" y="0"/>
                    <a:pt x="91883" y="0"/>
                  </a:cubicBezTo>
                  <a:cubicBezTo>
                    <a:pt x="142629" y="0"/>
                    <a:pt x="183767" y="41138"/>
                    <a:pt x="183767" y="91883"/>
                  </a:cubicBezTo>
                  <a:close/>
                </a:path>
              </a:pathLst>
            </a:custGeom>
            <a:solidFill>
              <a:srgbClr val="FFFFFF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411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020D94-D90B-444D-9DF5-AA797A9A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6CAFA2-9E00-491B-9E88-018408F3E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70E60E-435A-4CBD-AC4C-55FB49B2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31.01.2024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60DC71-5444-41A8-9516-38E38814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649F12-64CE-457C-8587-5B40384F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0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AC2AC-1B3D-45C3-A68F-42424E2E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50A90D-6D48-4416-95E3-FE14136F5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7F70D6-38F1-4A39-AA40-7CB4E822A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CFA31D-FBB2-4A43-8775-8DA81428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31.01.2024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4DDD14A-F478-46BE-9C25-5957F6C2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F8A2EB5-84A2-4156-BBA3-B4419B31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7B2745E-1024-474B-A185-EF1F1D79D5B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5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AB2A30-1456-4FFB-9FAE-F102AE69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74E95D9-FA5E-4634-8C65-4E7F2C833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F53662-514A-4FF4-BD86-71AE6478A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E6F7C-1219-4032-81A7-2BF0BBA8D496}" type="datetimeFigureOut">
              <a:rPr lang="ru-RU" smtClean="0"/>
              <a:t>31.01.2024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16AFB7-B1AA-43AF-8CFE-3DC176245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6A6ED3-0BF3-40B3-A1F8-E2210E61A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5DFFF-F977-4101-8A61-6CA27B7EE4F7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hlinkClick r:id="rId18"/>
            <a:extLst>
              <a:ext uri="{FF2B5EF4-FFF2-40B4-BE49-F238E27FC236}">
                <a16:creationId xmlns:a16="http://schemas.microsoft.com/office/drawing/2014/main" xmlns="" id="{E2B2AD6D-54A5-4DB1-8AAC-04DB2A4CC30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5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61" r:id="rId5"/>
    <p:sldLayoutId id="2147483662" r:id="rId6"/>
    <p:sldLayoutId id="2147483651" r:id="rId7"/>
    <p:sldLayoutId id="2147483652" r:id="rId8"/>
    <p:sldLayoutId id="2147483663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F8EC592-0918-47CB-926C-DDFF7030511B}"/>
              </a:ext>
            </a:extLst>
          </p:cNvPr>
          <p:cNvSpPr txBox="1">
            <a:spLocks/>
          </p:cNvSpPr>
          <p:nvPr/>
        </p:nvSpPr>
        <p:spPr>
          <a:xfrm>
            <a:off x="1635103" y="1064632"/>
            <a:ext cx="4797502" cy="1646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Детские игры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F89D9D7-5C09-4254-B2F4-3976630F0363}"/>
              </a:ext>
            </a:extLst>
          </p:cNvPr>
          <p:cNvSpPr/>
          <p:nvPr/>
        </p:nvSpPr>
        <p:spPr>
          <a:xfrm>
            <a:off x="0" y="927100"/>
            <a:ext cx="6883400" cy="318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390460-FDF2-44BF-9E1D-ED458F973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359394" cy="256063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Игровые технологии в детском саду</a:t>
            </a:r>
            <a:endParaRPr lang="ru-RU" sz="54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63E2DD4-88B8-451D-A273-0B0F863A68DA}"/>
              </a:ext>
            </a:extLst>
          </p:cNvPr>
          <p:cNvCxnSpPr/>
          <p:nvPr/>
        </p:nvCxnSpPr>
        <p:spPr>
          <a:xfrm>
            <a:off x="1524000" y="0"/>
            <a:ext cx="0" cy="685800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3614D09-A845-4B4D-9F25-68D93C1FC717}"/>
              </a:ext>
            </a:extLst>
          </p:cNvPr>
          <p:cNvSpPr/>
          <p:nvPr/>
        </p:nvSpPr>
        <p:spPr>
          <a:xfrm>
            <a:off x="0" y="1046665"/>
            <a:ext cx="1524000" cy="29485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F89D9D7-5C09-4254-B2F4-3976630F0363}"/>
              </a:ext>
            </a:extLst>
          </p:cNvPr>
          <p:cNvSpPr/>
          <p:nvPr/>
        </p:nvSpPr>
        <p:spPr>
          <a:xfrm>
            <a:off x="7226300" y="5422899"/>
            <a:ext cx="4648200" cy="698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72390460-FDF2-44BF-9E1D-ED458F973AE2}"/>
              </a:ext>
            </a:extLst>
          </p:cNvPr>
          <p:cNvSpPr txBox="1">
            <a:spLocks/>
          </p:cNvSpPr>
          <p:nvPr/>
        </p:nvSpPr>
        <p:spPr>
          <a:xfrm>
            <a:off x="7874000" y="5537200"/>
            <a:ext cx="4000494" cy="444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Подготовила: </a:t>
            </a:r>
            <a:r>
              <a:rPr lang="ru-RU" sz="2000" b="1" dirty="0" err="1" smtClean="0">
                <a:solidFill>
                  <a:schemeClr val="bg1"/>
                </a:solidFill>
              </a:rPr>
              <a:t>Коноваленкова</a:t>
            </a:r>
            <a:r>
              <a:rPr lang="ru-RU" sz="2000" b="1" dirty="0" smtClean="0">
                <a:solidFill>
                  <a:schemeClr val="bg1"/>
                </a:solidFill>
              </a:rPr>
              <a:t> О.В.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3614D09-A845-4B4D-9F25-68D93C1FC717}"/>
              </a:ext>
            </a:extLst>
          </p:cNvPr>
          <p:cNvSpPr/>
          <p:nvPr/>
        </p:nvSpPr>
        <p:spPr>
          <a:xfrm>
            <a:off x="7391400" y="5422899"/>
            <a:ext cx="762000" cy="698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7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0138AE8-711D-415B-B20A-E3F76B5A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66" y="365125"/>
            <a:ext cx="6439988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Игра «Дубль – Символы России» 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33" y="1448481"/>
            <a:ext cx="1165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D:\Оля\дидактические игры\фото\IMG_20240126_171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4" y="2535936"/>
            <a:ext cx="3561006" cy="2670754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Оля\дидактические игры\фото\IMG_20240126_1714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22" y="288811"/>
            <a:ext cx="4019550" cy="3014663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Оля\дидактические игры\фото\IMG_20240126_1623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70" y="2143806"/>
            <a:ext cx="3258384" cy="4344512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Оля\дидактические игры\фото\IMG_20240126_1623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383" y="3518701"/>
            <a:ext cx="2222839" cy="2963786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02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0138AE8-711D-415B-B20A-E3F76B5A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66" y="365125"/>
            <a:ext cx="6439988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Игра «Дубль – Символы России» 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33" y="1448481"/>
            <a:ext cx="1165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3223" y="1959429"/>
            <a:ext cx="96403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6600"/>
                </a:solidFill>
              </a:rPr>
              <a:t>Цель игры: набрать больше всех карточек;</a:t>
            </a:r>
          </a:p>
          <a:p>
            <a:r>
              <a:rPr lang="ru-RU" sz="2400" dirty="0">
                <a:solidFill>
                  <a:srgbClr val="FF6600"/>
                </a:solidFill>
              </a:rPr>
              <a:t>Сначала игроки переворачивают свою карточку лицевой стороной вверх. Каждый игрок должен стараться быть самым быстрым, чтобы найти изображение на своей карточке, совпадающее с изображением на верхней карточке в колоде. Первый, кто найдёт и назовёт его, берёт карточку из колоды и кладёт перед собой на свою карточку. Таким образом, в колоде открывается новая карточка. Игра продолжается до тех пор, пока не закончатся карточки в центре;</a:t>
            </a:r>
          </a:p>
          <a:p>
            <a:r>
              <a:rPr lang="ru-RU" sz="2400" dirty="0">
                <a:solidFill>
                  <a:srgbClr val="FF6600"/>
                </a:solidFill>
              </a:rPr>
              <a:t>Победитель — игрок, набравший больше всех карточек</a:t>
            </a:r>
          </a:p>
        </p:txBody>
      </p:sp>
    </p:spTree>
    <p:extLst>
      <p:ext uri="{BB962C8B-B14F-4D97-AF65-F5344CB8AC3E}">
        <p14:creationId xmlns:p14="http://schemas.microsoft.com/office/powerpoint/2010/main" val="13628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7594EC-E4C1-49B6-8703-56CB7F04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460500"/>
            <a:ext cx="9906000" cy="37515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Дети в игре чувствуют себя самостоятельными, по своему желанию общаются со сверстниками, реализуют и углубляют свои знания и умения. Играя, дети познают окружающий мир, изучают цвета, форму и свойства материала и пространство, знакомятся с растениями, животными, адаптируются к многообразию человеческих отношений. Таким образом игровые технологии влияют на основную роль развития ребенка и являются фундаментом всего дошкольного образования.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7000" y="698500"/>
            <a:ext cx="11303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06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ECDAA8-0B1D-4D53-9547-6F8AF7587453}"/>
              </a:ext>
            </a:extLst>
          </p:cNvPr>
          <p:cNvSpPr txBox="1"/>
          <p:nvPr/>
        </p:nvSpPr>
        <p:spPr>
          <a:xfrm>
            <a:off x="381000" y="2304000"/>
            <a:ext cx="47382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СПАСИБО</a:t>
            </a:r>
          </a:p>
        </p:txBody>
      </p:sp>
      <p:pic>
        <p:nvPicPr>
          <p:cNvPr id="3" name="Рисунок 2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D321AE7-A51B-40E2-8F13-FBBC279BB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10" y="2047875"/>
            <a:ext cx="46291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7594EC-E4C1-49B6-8703-56CB7F04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635000"/>
            <a:ext cx="9906000" cy="4305300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Сухомлинский В.А.: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«Без игры нет и не может быть полноценного умственного развития. Игра – это огромное светлое окно, через которое в духовный мир ребенка, вливается живительный поток представлений, понятий окружающего мира. Игра – это искра зажигающая огонек пытливости и любознательности»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7000" y="698500"/>
            <a:ext cx="11303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47000" y="698500"/>
            <a:ext cx="11303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7594EC-E4C1-49B6-8703-56CB7F04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635000"/>
            <a:ext cx="9906000" cy="4711700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0" dirty="0">
                <a:solidFill>
                  <a:prstClr val="black"/>
                </a:solidFill>
                <a:latin typeface="Calibri" panose="020F0502020204030204"/>
              </a:rPr>
              <a:t>Сегодня воспитатель в детском саду в своей работе широко использует самые разнообразные педагогические технологии. Самая популярная и востребованная технология применяемая каждый день в детском саду это игровая технология. Потому что именно игра является ведущим видом деятельности в детском саду. Дошкольный возраст является уникальным и решающим периодом, в котором закладываются основы личности, вырабатывается воля, формируется социальная компетентность. Игра — наиболее доступный для детей вид деятельности, в которой они отражают свои эмоции, впечатления, окружающую действительность. С раннего детства ребенок именно в игре, проявляет свою самостоятельность по своему усмотрению учиться общаться со сверстниками, выбирает игрушки, преодолевает те или иные трудности, логически связанные с сюжетом игры, ее правилами.</a:t>
            </a:r>
            <a:br>
              <a:rPr lang="ru-RU" sz="2400" b="0" dirty="0">
                <a:solidFill>
                  <a:prstClr val="black"/>
                </a:solidFill>
                <a:latin typeface="Calibri" panose="020F0502020204030204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2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47000" y="698500"/>
            <a:ext cx="11303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7594EC-E4C1-49B6-8703-56CB7F04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222500"/>
            <a:ext cx="9906000" cy="3124200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ru-RU" sz="2800" b="0" dirty="0">
                <a:solidFill>
                  <a:prstClr val="black"/>
                </a:solidFill>
                <a:latin typeface="Calibri" panose="020F0502020204030204"/>
              </a:rPr>
              <a:t>организация педагогического процесса в форме различных педагогических игр. Это последовательная деятельность педагога по: отбору, разработке, подготовке игр; включению детей в игровую деятельность; осуществлению самой игры; подведению итогов, результатов игровой деятельности</a:t>
            </a:r>
            <a:r>
              <a:rPr lang="ru-RU" sz="2800" b="0" dirty="0" smtClean="0">
                <a:solidFill>
                  <a:prstClr val="black"/>
                </a:solidFill>
                <a:latin typeface="Calibri" panose="020F0502020204030204"/>
              </a:rPr>
              <a:t>.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2400" b="0" dirty="0">
                <a:solidFill>
                  <a:prstClr val="black"/>
                </a:solidFill>
                <a:latin typeface="Calibri" panose="020F0502020204030204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698500"/>
            <a:ext cx="5829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Calibri Light" panose="020F0302020204030204"/>
              </a:rPr>
              <a:t>Игровая технология-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1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B9E0E8A-53ED-43F4-8429-BC0BAF5C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495300"/>
            <a:ext cx="6353912" cy="119538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Roboto"/>
              </a:rPr>
              <a:t>Общие задачи игровых </a:t>
            </a:r>
            <a:r>
              <a:rPr lang="ru-RU" sz="2000" b="1" dirty="0" smtClean="0">
                <a:latin typeface="Roboto"/>
              </a:rPr>
              <a:t>технологий </a:t>
            </a:r>
            <a:r>
              <a:rPr lang="ru-RU" sz="2000" b="1" dirty="0">
                <a:latin typeface="Roboto"/>
              </a:rPr>
              <a:t>можно выделить следующие:</a:t>
            </a:r>
            <a:endParaRPr lang="ru-RU" sz="2000" b="1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39089333-3538-43B7-87E5-A0942571ABE3}"/>
              </a:ext>
            </a:extLst>
          </p:cNvPr>
          <p:cNvSpPr/>
          <p:nvPr/>
        </p:nvSpPr>
        <p:spPr>
          <a:xfrm>
            <a:off x="371330" y="3451493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04CE9EA1-2948-41AD-9163-3857B4821379}"/>
              </a:ext>
            </a:extLst>
          </p:cNvPr>
          <p:cNvSpPr/>
          <p:nvPr/>
        </p:nvSpPr>
        <p:spPr>
          <a:xfrm>
            <a:off x="769355" y="2617719"/>
            <a:ext cx="1886122" cy="1642166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2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2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5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3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16D74CE4-DFD2-478A-B3BF-7C264A56A176}"/>
              </a:ext>
            </a:extLst>
          </p:cNvPr>
          <p:cNvSpPr/>
          <p:nvPr/>
        </p:nvSpPr>
        <p:spPr>
          <a:xfrm>
            <a:off x="3296330" y="3451493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0A66B676-482F-4554-90E5-15C094E60A5E}"/>
              </a:ext>
            </a:extLst>
          </p:cNvPr>
          <p:cNvSpPr/>
          <p:nvPr/>
        </p:nvSpPr>
        <p:spPr>
          <a:xfrm rot="10800000">
            <a:off x="3694355" y="2617719"/>
            <a:ext cx="1886122" cy="1642166"/>
          </a:xfrm>
          <a:custGeom>
            <a:avLst/>
            <a:gdLst>
              <a:gd name="connsiteX0" fmla="*/ 1544434 w 1670466"/>
              <a:gd name="connsiteY0" fmla="*/ 2408774 h 2408774"/>
              <a:gd name="connsiteX1" fmla="*/ 111364 w 1670466"/>
              <a:gd name="connsiteY1" fmla="*/ 2313451 h 2408774"/>
              <a:gd name="connsiteX2" fmla="*/ 111364 w 1670466"/>
              <a:gd name="connsiteY2" fmla="*/ 2309217 h 2408774"/>
              <a:gd name="connsiteX3" fmla="*/ 93260 w 1670466"/>
              <a:gd name="connsiteY3" fmla="*/ 2306438 h 2408774"/>
              <a:gd name="connsiteX4" fmla="*/ 0 w 1670466"/>
              <a:gd name="connsiteY4" fmla="*/ 2199468 h 2408774"/>
              <a:gd name="connsiteX5" fmla="*/ 0 w 1670466"/>
              <a:gd name="connsiteY5" fmla="*/ 2158862 h 2408774"/>
              <a:gd name="connsiteX6" fmla="*/ 0 w 1670466"/>
              <a:gd name="connsiteY6" fmla="*/ 468699 h 2408774"/>
              <a:gd name="connsiteX7" fmla="*/ 0 w 1670466"/>
              <a:gd name="connsiteY7" fmla="*/ 371393 h 2408774"/>
              <a:gd name="connsiteX8" fmla="*/ 152697 w 1670466"/>
              <a:gd name="connsiteY8" fmla="*/ 255300 h 2408774"/>
              <a:gd name="connsiteX9" fmla="*/ 1034226 w 1670466"/>
              <a:gd name="connsiteY9" fmla="*/ 255300 h 2408774"/>
              <a:gd name="connsiteX10" fmla="*/ 1238466 w 1670466"/>
              <a:gd name="connsiteY10" fmla="*/ 0 h 2408774"/>
              <a:gd name="connsiteX11" fmla="*/ 1442706 w 1670466"/>
              <a:gd name="connsiteY11" fmla="*/ 255300 h 2408774"/>
              <a:gd name="connsiteX12" fmla="*/ 1517769 w 1670466"/>
              <a:gd name="connsiteY12" fmla="*/ 255300 h 2408774"/>
              <a:gd name="connsiteX13" fmla="*/ 1670466 w 1670466"/>
              <a:gd name="connsiteY13" fmla="*/ 371393 h 2408774"/>
              <a:gd name="connsiteX14" fmla="*/ 1670466 w 1670466"/>
              <a:gd name="connsiteY14" fmla="*/ 468699 h 2408774"/>
              <a:gd name="connsiteX15" fmla="*/ 1670466 w 1670466"/>
              <a:gd name="connsiteY15" fmla="*/ 2199468 h 2408774"/>
              <a:gd name="connsiteX16" fmla="*/ 1670466 w 1670466"/>
              <a:gd name="connsiteY16" fmla="*/ 2296774 h 2408774"/>
              <a:gd name="connsiteX17" fmla="*/ 1577205 w 1670466"/>
              <a:gd name="connsiteY17" fmla="*/ 2403744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544434" y="2408774"/>
                </a:moveTo>
                <a:lnTo>
                  <a:pt x="111364" y="2313451"/>
                </a:lnTo>
                <a:lnTo>
                  <a:pt x="111364" y="2309217"/>
                </a:lnTo>
                <a:lnTo>
                  <a:pt x="93260" y="2306438"/>
                </a:lnTo>
                <a:cubicBezTo>
                  <a:pt x="38454" y="2288814"/>
                  <a:pt x="0" y="2247556"/>
                  <a:pt x="0" y="2199468"/>
                </a:cubicBezTo>
                <a:lnTo>
                  <a:pt x="0" y="2158862"/>
                </a:lnTo>
                <a:lnTo>
                  <a:pt x="0" y="468699"/>
                </a:lnTo>
                <a:lnTo>
                  <a:pt x="0" y="371393"/>
                </a:lnTo>
                <a:cubicBezTo>
                  <a:pt x="0" y="307276"/>
                  <a:pt x="68364" y="255300"/>
                  <a:pt x="152697" y="255300"/>
                </a:cubicBezTo>
                <a:lnTo>
                  <a:pt x="1034226" y="255300"/>
                </a:lnTo>
                <a:lnTo>
                  <a:pt x="1238466" y="0"/>
                </a:lnTo>
                <a:lnTo>
                  <a:pt x="1442706" y="255300"/>
                </a:lnTo>
                <a:lnTo>
                  <a:pt x="1517769" y="255300"/>
                </a:lnTo>
                <a:cubicBezTo>
                  <a:pt x="1602102" y="255300"/>
                  <a:pt x="1670466" y="307276"/>
                  <a:pt x="1670466" y="371393"/>
                </a:cubicBezTo>
                <a:lnTo>
                  <a:pt x="1670466" y="468699"/>
                </a:lnTo>
                <a:lnTo>
                  <a:pt x="1670466" y="2199468"/>
                </a:lnTo>
                <a:lnTo>
                  <a:pt x="1670466" y="2296774"/>
                </a:lnTo>
                <a:cubicBezTo>
                  <a:pt x="1670466" y="2344861"/>
                  <a:pt x="1632011" y="2386120"/>
                  <a:pt x="1577205" y="24037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93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DC342A71-C66F-4DAF-889A-600045DC2B3B}"/>
              </a:ext>
            </a:extLst>
          </p:cNvPr>
          <p:cNvSpPr/>
          <p:nvPr/>
        </p:nvSpPr>
        <p:spPr>
          <a:xfrm>
            <a:off x="6193397" y="3451493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8C49D97F-1FD9-4A4B-906A-96708DE22BBA}"/>
              </a:ext>
            </a:extLst>
          </p:cNvPr>
          <p:cNvSpPr/>
          <p:nvPr/>
        </p:nvSpPr>
        <p:spPr>
          <a:xfrm>
            <a:off x="6591422" y="2617719"/>
            <a:ext cx="1886122" cy="1642166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2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2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6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93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37EE5D6-F30C-4DAF-816D-2FB39445D6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32416" y="2854606"/>
            <a:ext cx="360000" cy="36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2ADFDB5-C1D9-4673-97AB-9C628E161D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57416" y="2854606"/>
            <a:ext cx="360000" cy="36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9A31426-1948-4E7F-8F12-449B96B2CF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354483" y="2854606"/>
            <a:ext cx="360000" cy="36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F970E6-127D-472C-BD84-8741223070A9}"/>
              </a:ext>
            </a:extLst>
          </p:cNvPr>
          <p:cNvSpPr txBox="1"/>
          <p:nvPr/>
        </p:nvSpPr>
        <p:spPr>
          <a:xfrm>
            <a:off x="857726" y="3438552"/>
            <a:ext cx="1703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Мотивация ребёнка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A036D1F-B035-4949-96BF-4065AE4CA9D2}"/>
              </a:ext>
            </a:extLst>
          </p:cNvPr>
          <p:cNvSpPr txBox="1"/>
          <p:nvPr/>
        </p:nvSpPr>
        <p:spPr>
          <a:xfrm>
            <a:off x="3694355" y="3438552"/>
            <a:ext cx="188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Самореализация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C26F58D-4D02-4BA4-91CD-098EA9730062}"/>
              </a:ext>
            </a:extLst>
          </p:cNvPr>
          <p:cNvSpPr txBox="1"/>
          <p:nvPr/>
        </p:nvSpPr>
        <p:spPr>
          <a:xfrm>
            <a:off x="6774014" y="3225688"/>
            <a:ext cx="1578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Развитие коммуникативных навыков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D3437DB-BD55-4177-986B-4F3097942E85}"/>
              </a:ext>
            </a:extLst>
          </p:cNvPr>
          <p:cNvSpPr txBox="1"/>
          <p:nvPr/>
        </p:nvSpPr>
        <p:spPr>
          <a:xfrm>
            <a:off x="546100" y="4301673"/>
            <a:ext cx="23494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</a:rPr>
              <a:t>Процесс обучения дошкольника в игровой форме пробуждает интерес к деятельности, радует и превращает получение знаний в занимательное путешествие в мир новой информации и навыков.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E8B51A1-E568-4971-8104-FF43B37837CA}"/>
              </a:ext>
            </a:extLst>
          </p:cNvPr>
          <p:cNvSpPr txBox="1"/>
          <p:nvPr/>
        </p:nvSpPr>
        <p:spPr>
          <a:xfrm>
            <a:off x="3479798" y="4270754"/>
            <a:ext cx="22987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/>
                </a:solidFill>
              </a:rPr>
              <a:t>Именно через игру ребёнок учится познавать свои возможности, проявлять инициативу, делать осознанный выбор.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28B6E05-2276-48E5-8407-BDD61DF9224C}"/>
              </a:ext>
            </a:extLst>
          </p:cNvPr>
          <p:cNvSpPr txBox="1"/>
          <p:nvPr/>
        </p:nvSpPr>
        <p:spPr>
          <a:xfrm>
            <a:off x="6359798" y="4259885"/>
            <a:ext cx="23397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В игре дошкольник учится общению со сверстниками и со взрослыми, примеряет роль и лидера, и исполнителя, тренируется находить компромиссы и выходить из конфликта, развивает речь.</a:t>
            </a:r>
          </a:p>
        </p:txBody>
      </p:sp>
      <p:sp>
        <p:nvSpPr>
          <p:cNvPr id="28" name="Прямоугольник: скругленные углы 9">
            <a:extLst>
              <a:ext uri="{FF2B5EF4-FFF2-40B4-BE49-F238E27FC236}">
                <a16:creationId xmlns:a16="http://schemas.microsoft.com/office/drawing/2014/main" xmlns="" id="{39089333-3538-43B7-87E5-A0942571ABE3}"/>
              </a:ext>
            </a:extLst>
          </p:cNvPr>
          <p:cNvSpPr/>
          <p:nvPr/>
        </p:nvSpPr>
        <p:spPr>
          <a:xfrm>
            <a:off x="9132048" y="349028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олилиния: фигура 10">
            <a:extLst>
              <a:ext uri="{FF2B5EF4-FFF2-40B4-BE49-F238E27FC236}">
                <a16:creationId xmlns:a16="http://schemas.microsoft.com/office/drawing/2014/main" xmlns="" id="{04CE9EA1-2948-41AD-9163-3857B4821379}"/>
              </a:ext>
            </a:extLst>
          </p:cNvPr>
          <p:cNvSpPr/>
          <p:nvPr/>
        </p:nvSpPr>
        <p:spPr>
          <a:xfrm>
            <a:off x="9530073" y="2656508"/>
            <a:ext cx="1886122" cy="1642166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2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2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5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3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137EE5D6-F30C-4DAF-816D-2FB39445D6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93134" y="2893395"/>
            <a:ext cx="360000" cy="36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EF970E6-127D-472C-BD84-8741223070A9}"/>
              </a:ext>
            </a:extLst>
          </p:cNvPr>
          <p:cNvSpPr txBox="1"/>
          <p:nvPr/>
        </p:nvSpPr>
        <p:spPr>
          <a:xfrm>
            <a:off x="9618444" y="3477341"/>
            <a:ext cx="17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Игротерапия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D3437DB-BD55-4177-986B-4F3097942E85}"/>
              </a:ext>
            </a:extLst>
          </p:cNvPr>
          <p:cNvSpPr txBox="1"/>
          <p:nvPr/>
        </p:nvSpPr>
        <p:spPr>
          <a:xfrm>
            <a:off x="9349038" y="4301673"/>
            <a:ext cx="2271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</a:rPr>
              <a:t>Игру по праву можно считать проверенным способом для снятия стресса и преодоления трудностей из разных жизненных сфер.</a:t>
            </a:r>
          </a:p>
        </p:txBody>
      </p:sp>
    </p:spTree>
    <p:extLst>
      <p:ext uri="{BB962C8B-B14F-4D97-AF65-F5344CB8AC3E}">
        <p14:creationId xmlns:p14="http://schemas.microsoft.com/office/powerpoint/2010/main" val="22297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47000" y="698500"/>
            <a:ext cx="11303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6216" y="634045"/>
            <a:ext cx="5829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ibri Light" panose="020F0302020204030204"/>
              </a:rPr>
              <a:t>Игровые технологии помогают в развитии </a:t>
            </a:r>
            <a:r>
              <a:rPr lang="ru-RU" sz="2000" b="1" dirty="0" smtClean="0">
                <a:solidFill>
                  <a:schemeClr val="bg1"/>
                </a:solidFill>
                <a:latin typeface="Calibri Light" panose="020F0302020204030204"/>
              </a:rPr>
              <a:t>памяти, концентрации внимания. В </a:t>
            </a:r>
            <a:r>
              <a:rPr lang="ru-RU" sz="2000" b="1" dirty="0">
                <a:solidFill>
                  <a:schemeClr val="bg1"/>
                </a:solidFill>
                <a:latin typeface="Calibri Light" panose="020F0302020204030204"/>
              </a:rPr>
              <a:t>этом детям </a:t>
            </a:r>
            <a:r>
              <a:rPr lang="ru-RU" sz="2000" b="1" dirty="0" smtClean="0">
                <a:solidFill>
                  <a:schemeClr val="bg1"/>
                </a:solidFill>
                <a:latin typeface="Calibri Light" panose="020F0302020204030204"/>
              </a:rPr>
              <a:t>поможет игра «Найди пару»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Оля\дидактические игры\фото\IMG_20240126_153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91" y="4005348"/>
            <a:ext cx="3659715" cy="2744787"/>
          </a:xfrm>
          <a:prstGeom prst="oct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Оля\дидактические игры\фото\IMG_20240126_154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181" y="363039"/>
            <a:ext cx="4493286" cy="3369965"/>
          </a:xfrm>
          <a:prstGeom prst="oct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Оля\дидактические игры\фото\IMG_20240126_1549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81" y="2984997"/>
            <a:ext cx="2730500" cy="3640667"/>
          </a:xfrm>
          <a:prstGeom prst="oct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Оля\дидактические игры\фото\IMG_20240126_1545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5" y="1876373"/>
            <a:ext cx="3875964" cy="4775655"/>
          </a:xfrm>
          <a:prstGeom prst="oct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71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F14221D-3B83-412F-B549-5B3AC570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30" y="365125"/>
            <a:ext cx="5058770" cy="1325563"/>
          </a:xfrm>
        </p:spPr>
        <p:txBody>
          <a:bodyPr/>
          <a:lstStyle/>
          <a:p>
            <a:r>
              <a:rPr lang="ru-RU" dirty="0" smtClean="0"/>
              <a:t>Игра «Найди пару»</a:t>
            </a:r>
            <a:endParaRPr lang="ru-RU" dirty="0"/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xmlns="" id="{62B863AE-848C-4EFE-946B-3F65CB605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12"/>
            <a:ext cx="10515600" cy="39305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Цель игры </a:t>
            </a:r>
            <a:r>
              <a:rPr lang="ru-RU" dirty="0">
                <a:solidFill>
                  <a:schemeClr val="accent2"/>
                </a:solidFill>
              </a:rPr>
              <a:t>– развивать зрительную, </a:t>
            </a:r>
            <a:r>
              <a:rPr lang="ru-RU" dirty="0" smtClean="0">
                <a:solidFill>
                  <a:schemeClr val="accent2"/>
                </a:solidFill>
              </a:rPr>
              <a:t>слуховую </a:t>
            </a:r>
            <a:r>
              <a:rPr lang="ru-RU" dirty="0">
                <a:solidFill>
                  <a:schemeClr val="accent2"/>
                </a:solidFill>
              </a:rPr>
              <a:t>память, внимание, логическое мышление, речь, мелкую моторику, умение ориентироваться в пространстве, закреплять знания о </a:t>
            </a:r>
            <a:r>
              <a:rPr lang="ru-RU" dirty="0" smtClean="0">
                <a:solidFill>
                  <a:schemeClr val="accent2"/>
                </a:solidFill>
              </a:rPr>
              <a:t>названиях животных.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Правила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игры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- перед </a:t>
            </a:r>
            <a:r>
              <a:rPr lang="ru-RU" dirty="0">
                <a:solidFill>
                  <a:schemeClr val="accent2"/>
                </a:solidFill>
              </a:rPr>
              <a:t>началом игры перемешать карточки, разложить их картинкой вниз. Игроки по очереди переворачивают по две карточки. Если игрок перевернул две одинаковые карточки, он забирает их себе и продолжает игру. Выигрывает тот, у кого больше пар карточек.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88657" y="1364776"/>
            <a:ext cx="1160059" cy="69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56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>
            <a:extLst>
              <a:ext uri="{FF2B5EF4-FFF2-40B4-BE49-F238E27FC236}">
                <a16:creationId xmlns:a16="http://schemas.microsoft.com/office/drawing/2014/main" xmlns="" id="{DC14CF29-92FA-4A6B-8FBC-CDEA3A6D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003" y="365125"/>
            <a:ext cx="5691116" cy="1325563"/>
          </a:xfrm>
        </p:spPr>
        <p:txBody>
          <a:bodyPr/>
          <a:lstStyle/>
          <a:p>
            <a:r>
              <a:rPr lang="ru-RU" dirty="0" smtClean="0"/>
              <a:t>Игра «Половинки»</a:t>
            </a:r>
            <a:endParaRPr lang="ru-RU" dirty="0"/>
          </a:p>
        </p:txBody>
      </p:sp>
      <p:pic>
        <p:nvPicPr>
          <p:cNvPr id="4098" name="Picture 2" descr="D:\Оля\дидактические игры\фото\IMG_20240126_163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5" y="1923431"/>
            <a:ext cx="2990755" cy="2458791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Оля\дидактические игры\фото\IMG_20240126_163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5" y="4480684"/>
            <a:ext cx="2825655" cy="2296946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Оля\дидактические игры\фото\IMG_20240126_1634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265" y="2019399"/>
            <a:ext cx="3544235" cy="4725646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Оля\дидактические игры\фото\IMG_20240126_1636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024" y="352696"/>
            <a:ext cx="4128934" cy="5505245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79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733B52-0B6F-4287-8C23-0AA5B1E8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2" y="365125"/>
            <a:ext cx="5074687" cy="1325563"/>
          </a:xfrm>
        </p:spPr>
        <p:txBody>
          <a:bodyPr/>
          <a:lstStyle/>
          <a:p>
            <a:r>
              <a:rPr lang="ru-RU" dirty="0" smtClean="0"/>
              <a:t>Игра «Половинки»</a:t>
            </a:r>
            <a:endParaRPr lang="ru-RU" dirty="0"/>
          </a:p>
        </p:txBody>
      </p:sp>
      <p:sp>
        <p:nvSpPr>
          <p:cNvPr id="24" name="Объект 5">
            <a:extLst>
              <a:ext uri="{FF2B5EF4-FFF2-40B4-BE49-F238E27FC236}">
                <a16:creationId xmlns:a16="http://schemas.microsoft.com/office/drawing/2014/main" xmlns="" id="{62B863AE-848C-4EFE-946B-3F65CB605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5634"/>
            <a:ext cx="10515600" cy="33657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Цели - способствует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развитию внимания и логического мышления. Играя,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ребенок учится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складывать картинку из двух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частей, развивает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зрительное восприятие, мелкую моторику рук и координацию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движений, закрепляет знание цветов.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910" y="1330915"/>
            <a:ext cx="1165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5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477</Words>
  <Application>Microsoft Office PowerPoint</Application>
  <PresentationFormat>Произвольный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Игровые технологии в детском саду</vt:lpstr>
      <vt:lpstr>Сухомлинский В.А.:   «Без игры нет и не может быть полноценного умственного развития. Игра – это огромное светлое окно, через которое в духовный мир ребенка, вливается живительный поток представлений, понятий окружающего мира. Игра – это искра зажигающая огонек пытливости и любознательности»</vt:lpstr>
      <vt:lpstr> Сегодня воспитатель в детском саду в своей работе широко использует самые разнообразные педагогические технологии. Самая популярная и востребованная технология применяемая каждый день в детском саду это игровая технология. Потому что именно игра является ведущим видом деятельности в детском саду. Дошкольный возраст является уникальным и решающим периодом, в котором закладываются основы личности, вырабатывается воля, формируется социальная компетентность. Игра — наиболее доступный для детей вид деятельности, в которой они отражают свои эмоции, впечатления, окружающую действительность. С раннего детства ребенок именно в игре, проявляет свою самостоятельность по своему усмотрению учиться общаться со сверстниками, выбирает игрушки, преодолевает те или иные трудности, логически связанные с сюжетом игры, ее правилами. </vt:lpstr>
      <vt:lpstr>организация педагогического процесса в форме различных педагогических игр. Это последовательная деятельность педагога по: отбору, разработке, подготовке игр; включению детей в игровую деятельность; осуществлению самой игры; подведению итогов, результатов игровой деятельности.  </vt:lpstr>
      <vt:lpstr>Общие задачи игровых технологий можно выделить следующие:</vt:lpstr>
      <vt:lpstr>Презентация PowerPoint</vt:lpstr>
      <vt:lpstr>Игра «Найди пару»</vt:lpstr>
      <vt:lpstr>Игра «Половинки»</vt:lpstr>
      <vt:lpstr>Игра «Половинки»</vt:lpstr>
      <vt:lpstr>Игра «Дубль – Символы России» </vt:lpstr>
      <vt:lpstr>Игра «Дубль – Символы России» </vt:lpstr>
      <vt:lpstr>Дети в игре чувствуют себя самостоятельными, по своему желанию общаются со сверстниками, реализуют и углубляют свои знания и умения. Играя, дети познают окружающий мир, изучают цвета, форму и свойства материала и пространство, знакомятся с растениями, животными, адаптируются к многообразию человеческих отношений. Таким образом игровые технологии влияют на основную роль развития ребенка и являются фундаментом всего дошкольного образования.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ИГРЫ</dc:title>
  <dc:creator>Юрий Козырев</dc:creator>
  <cp:lastModifiedBy>о</cp:lastModifiedBy>
  <cp:revision>28</cp:revision>
  <dcterms:created xsi:type="dcterms:W3CDTF">2021-04-06T16:39:49Z</dcterms:created>
  <dcterms:modified xsi:type="dcterms:W3CDTF">2024-01-31T15:35:34Z</dcterms:modified>
</cp:coreProperties>
</file>