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AD0"/>
    <a:srgbClr val="0C0821"/>
    <a:srgbClr val="A36B31"/>
    <a:srgbClr val="030306"/>
    <a:srgbClr val="147AFF"/>
    <a:srgbClr val="FE3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4FD25-9CC7-4A37-9843-F9F30C34EEE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048076-0C53-4691-BF37-32FA99874F2F}">
      <dgm:prSet phldrT="[Текст]"/>
      <dgm:spPr/>
      <dgm:t>
        <a:bodyPr/>
        <a:lstStyle/>
        <a:p>
          <a:r>
            <a:rPr lang="ru-RU" dirty="0" smtClean="0"/>
            <a:t>Внешний вид</a:t>
          </a:r>
          <a:endParaRPr lang="ru-RU" dirty="0"/>
        </a:p>
      </dgm:t>
    </dgm:pt>
    <dgm:pt modelId="{9A29E2A9-D865-465C-8386-AB05DEFEDDE9}" type="parTrans" cxnId="{0DC582A9-D664-41F3-8D1E-8C626A90659A}">
      <dgm:prSet/>
      <dgm:spPr/>
      <dgm:t>
        <a:bodyPr/>
        <a:lstStyle/>
        <a:p>
          <a:endParaRPr lang="ru-RU"/>
        </a:p>
      </dgm:t>
    </dgm:pt>
    <dgm:pt modelId="{BAD71DE8-69BA-409C-8EAA-79187CF1AE74}" type="sibTrans" cxnId="{0DC582A9-D664-41F3-8D1E-8C626A90659A}">
      <dgm:prSet/>
      <dgm:spPr/>
      <dgm:t>
        <a:bodyPr/>
        <a:lstStyle/>
        <a:p>
          <a:endParaRPr lang="ru-RU"/>
        </a:p>
      </dgm:t>
    </dgm:pt>
    <dgm:pt modelId="{60D5A51C-A0BE-490A-B911-D90D9773267E}">
      <dgm:prSet phldrT="[Текст]"/>
      <dgm:spPr/>
      <dgm:t>
        <a:bodyPr/>
        <a:lstStyle/>
        <a:p>
          <a:r>
            <a:rPr lang="ru-RU" dirty="0" smtClean="0"/>
            <a:t>Стиль речи</a:t>
          </a:r>
          <a:endParaRPr lang="ru-RU" dirty="0"/>
        </a:p>
      </dgm:t>
    </dgm:pt>
    <dgm:pt modelId="{D76E9C40-A3C6-41CC-93FE-9E895C42BE35}" type="parTrans" cxnId="{C58ED961-0D83-406F-AE11-6978E3B6AB98}">
      <dgm:prSet/>
      <dgm:spPr/>
      <dgm:t>
        <a:bodyPr/>
        <a:lstStyle/>
        <a:p>
          <a:endParaRPr lang="ru-RU"/>
        </a:p>
      </dgm:t>
    </dgm:pt>
    <dgm:pt modelId="{346B4FB4-BF24-4C43-B364-54FAB493CD87}" type="sibTrans" cxnId="{C58ED961-0D83-406F-AE11-6978E3B6AB98}">
      <dgm:prSet/>
      <dgm:spPr/>
      <dgm:t>
        <a:bodyPr/>
        <a:lstStyle/>
        <a:p>
          <a:endParaRPr lang="ru-RU"/>
        </a:p>
      </dgm:t>
    </dgm:pt>
    <dgm:pt modelId="{FE4F045D-6959-4602-9DC3-0DBDD84DC651}">
      <dgm:prSet phldrT="[Текст]"/>
      <dgm:spPr/>
      <dgm:t>
        <a:bodyPr/>
        <a:lstStyle/>
        <a:p>
          <a:r>
            <a:rPr lang="ru-RU" dirty="0" smtClean="0"/>
            <a:t>Манера поведения</a:t>
          </a:r>
          <a:endParaRPr lang="ru-RU" dirty="0"/>
        </a:p>
      </dgm:t>
    </dgm:pt>
    <dgm:pt modelId="{544EB71E-C48E-4494-B245-FB4D2DD28698}" type="parTrans" cxnId="{FFE77596-5104-49FE-9AB1-D28293C8CCBD}">
      <dgm:prSet/>
      <dgm:spPr/>
      <dgm:t>
        <a:bodyPr/>
        <a:lstStyle/>
        <a:p>
          <a:endParaRPr lang="ru-RU"/>
        </a:p>
      </dgm:t>
    </dgm:pt>
    <dgm:pt modelId="{857E6161-187A-4966-9CE4-E65E43662E81}" type="sibTrans" cxnId="{FFE77596-5104-49FE-9AB1-D28293C8CCBD}">
      <dgm:prSet/>
      <dgm:spPr/>
      <dgm:t>
        <a:bodyPr/>
        <a:lstStyle/>
        <a:p>
          <a:endParaRPr lang="ru-RU"/>
        </a:p>
      </dgm:t>
    </dgm:pt>
    <dgm:pt modelId="{76A5B3F0-DE90-4AB3-8257-9C07259A7736}">
      <dgm:prSet phldrT="[Текст]"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Первичный образ </a:t>
          </a:r>
        </a:p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молодого педагога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630DA-2FDE-4EBA-AD1F-672750823679}" type="parTrans" cxnId="{418F32FD-8C54-4289-872D-B81C2510FA0D}">
      <dgm:prSet/>
      <dgm:spPr/>
      <dgm:t>
        <a:bodyPr/>
        <a:lstStyle/>
        <a:p>
          <a:endParaRPr lang="ru-RU"/>
        </a:p>
      </dgm:t>
    </dgm:pt>
    <dgm:pt modelId="{AB31B3AE-9FA4-402A-8047-67CB9E09AFF8}" type="sibTrans" cxnId="{418F32FD-8C54-4289-872D-B81C2510FA0D}">
      <dgm:prSet/>
      <dgm:spPr/>
      <dgm:t>
        <a:bodyPr/>
        <a:lstStyle/>
        <a:p>
          <a:endParaRPr lang="ru-RU"/>
        </a:p>
      </dgm:t>
    </dgm:pt>
    <dgm:pt modelId="{21319E6F-0AAD-407C-B9DD-16903ED4CBA6}" type="pres">
      <dgm:prSet presAssocID="{B654FD25-9CC7-4A37-9843-F9F30C34EEED}" presName="Name0" presStyleCnt="0">
        <dgm:presLayoutVars>
          <dgm:chMax val="4"/>
          <dgm:resizeHandles val="exact"/>
        </dgm:presLayoutVars>
      </dgm:prSet>
      <dgm:spPr/>
    </dgm:pt>
    <dgm:pt modelId="{A475ABE3-39A9-46D7-B21C-6CC00C6AF163}" type="pres">
      <dgm:prSet presAssocID="{B654FD25-9CC7-4A37-9843-F9F30C34EEED}" presName="ellipse" presStyleLbl="trBgShp" presStyleIdx="0" presStyleCnt="1"/>
      <dgm:spPr/>
    </dgm:pt>
    <dgm:pt modelId="{186611D7-8449-4E74-BDBF-840264F8042B}" type="pres">
      <dgm:prSet presAssocID="{B654FD25-9CC7-4A37-9843-F9F30C34EEED}" presName="arrow1" presStyleLbl="fgShp" presStyleIdx="0" presStyleCnt="1" custLinFactNeighborX="0" custLinFactNeighborY="4687"/>
      <dgm:spPr/>
    </dgm:pt>
    <dgm:pt modelId="{637D805F-DCEF-41B3-8776-27C8A46AAD54}" type="pres">
      <dgm:prSet presAssocID="{B654FD25-9CC7-4A37-9843-F9F30C34EEE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EC5DF-ADA4-4232-A3F2-2ED7D8111B97}" type="pres">
      <dgm:prSet presAssocID="{60D5A51C-A0BE-490A-B911-D90D9773267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60271-DEE4-45DC-B704-D76A9E02D971}" type="pres">
      <dgm:prSet presAssocID="{FE4F045D-6959-4602-9DC3-0DBDD84DC651}" presName="item2" presStyleLbl="node1" presStyleIdx="1" presStyleCnt="3">
        <dgm:presLayoutVars>
          <dgm:bulletEnabled val="1"/>
        </dgm:presLayoutVars>
      </dgm:prSet>
      <dgm:spPr/>
    </dgm:pt>
    <dgm:pt modelId="{53254A54-4595-4489-B94B-CBE4721995EF}" type="pres">
      <dgm:prSet presAssocID="{76A5B3F0-DE90-4AB3-8257-9C07259A7736}" presName="item3" presStyleLbl="node1" presStyleIdx="2" presStyleCnt="3">
        <dgm:presLayoutVars>
          <dgm:bulletEnabled val="1"/>
        </dgm:presLayoutVars>
      </dgm:prSet>
      <dgm:spPr/>
    </dgm:pt>
    <dgm:pt modelId="{FAF81B48-E831-4117-BA5A-0817F72DD375}" type="pres">
      <dgm:prSet presAssocID="{B654FD25-9CC7-4A37-9843-F9F30C34EEED}" presName="funnel" presStyleLbl="trAlignAcc1" presStyleIdx="0" presStyleCnt="1" custLinFactNeighborX="535" custLinFactNeighborY="-179"/>
      <dgm:spPr/>
    </dgm:pt>
  </dgm:ptLst>
  <dgm:cxnLst>
    <dgm:cxn modelId="{FFE77596-5104-49FE-9AB1-D28293C8CCBD}" srcId="{B654FD25-9CC7-4A37-9843-F9F30C34EEED}" destId="{FE4F045D-6959-4602-9DC3-0DBDD84DC651}" srcOrd="2" destOrd="0" parTransId="{544EB71E-C48E-4494-B245-FB4D2DD28698}" sibTransId="{857E6161-187A-4966-9CE4-E65E43662E81}"/>
    <dgm:cxn modelId="{9A144770-86FB-4D4E-969C-F82594F7A141}" type="presOf" srcId="{60D5A51C-A0BE-490A-B911-D90D9773267E}" destId="{24E60271-DEE4-45DC-B704-D76A9E02D971}" srcOrd="0" destOrd="0" presId="urn:microsoft.com/office/officeart/2005/8/layout/funnel1"/>
    <dgm:cxn modelId="{0DC582A9-D664-41F3-8D1E-8C626A90659A}" srcId="{B654FD25-9CC7-4A37-9843-F9F30C34EEED}" destId="{8C048076-0C53-4691-BF37-32FA99874F2F}" srcOrd="0" destOrd="0" parTransId="{9A29E2A9-D865-465C-8386-AB05DEFEDDE9}" sibTransId="{BAD71DE8-69BA-409C-8EAA-79187CF1AE74}"/>
    <dgm:cxn modelId="{418F32FD-8C54-4289-872D-B81C2510FA0D}" srcId="{B654FD25-9CC7-4A37-9843-F9F30C34EEED}" destId="{76A5B3F0-DE90-4AB3-8257-9C07259A7736}" srcOrd="3" destOrd="0" parTransId="{7FF630DA-2FDE-4EBA-AD1F-672750823679}" sibTransId="{AB31B3AE-9FA4-402A-8047-67CB9E09AFF8}"/>
    <dgm:cxn modelId="{C58ED961-0D83-406F-AE11-6978E3B6AB98}" srcId="{B654FD25-9CC7-4A37-9843-F9F30C34EEED}" destId="{60D5A51C-A0BE-490A-B911-D90D9773267E}" srcOrd="1" destOrd="0" parTransId="{D76E9C40-A3C6-41CC-93FE-9E895C42BE35}" sibTransId="{346B4FB4-BF24-4C43-B364-54FAB493CD87}"/>
    <dgm:cxn modelId="{EDB837B0-67D5-4AAA-B8B9-980D721EBE8A}" type="presOf" srcId="{8C048076-0C53-4691-BF37-32FA99874F2F}" destId="{53254A54-4595-4489-B94B-CBE4721995EF}" srcOrd="0" destOrd="0" presId="urn:microsoft.com/office/officeart/2005/8/layout/funnel1"/>
    <dgm:cxn modelId="{4B62C76F-56A5-4114-ACB0-D9E27F3DA551}" type="presOf" srcId="{FE4F045D-6959-4602-9DC3-0DBDD84DC651}" destId="{045EC5DF-ADA4-4232-A3F2-2ED7D8111B97}" srcOrd="0" destOrd="0" presId="urn:microsoft.com/office/officeart/2005/8/layout/funnel1"/>
    <dgm:cxn modelId="{BC3337DF-8960-4711-B113-D86FE64475D1}" type="presOf" srcId="{76A5B3F0-DE90-4AB3-8257-9C07259A7736}" destId="{637D805F-DCEF-41B3-8776-27C8A46AAD54}" srcOrd="0" destOrd="0" presId="urn:microsoft.com/office/officeart/2005/8/layout/funnel1"/>
    <dgm:cxn modelId="{78204395-3A51-499A-BC7C-B8D161B44389}" type="presOf" srcId="{B654FD25-9CC7-4A37-9843-F9F30C34EEED}" destId="{21319E6F-0AAD-407C-B9DD-16903ED4CBA6}" srcOrd="0" destOrd="0" presId="urn:microsoft.com/office/officeart/2005/8/layout/funnel1"/>
    <dgm:cxn modelId="{A178DD75-ED32-40B7-8FEC-7F113DEF63C1}" type="presParOf" srcId="{21319E6F-0AAD-407C-B9DD-16903ED4CBA6}" destId="{A475ABE3-39A9-46D7-B21C-6CC00C6AF163}" srcOrd="0" destOrd="0" presId="urn:microsoft.com/office/officeart/2005/8/layout/funnel1"/>
    <dgm:cxn modelId="{455D9799-2A61-41E2-AB9C-50851AC9DDA2}" type="presParOf" srcId="{21319E6F-0AAD-407C-B9DD-16903ED4CBA6}" destId="{186611D7-8449-4E74-BDBF-840264F8042B}" srcOrd="1" destOrd="0" presId="urn:microsoft.com/office/officeart/2005/8/layout/funnel1"/>
    <dgm:cxn modelId="{69E86E79-DDBC-497C-964F-3E325F9A1DE3}" type="presParOf" srcId="{21319E6F-0AAD-407C-B9DD-16903ED4CBA6}" destId="{637D805F-DCEF-41B3-8776-27C8A46AAD54}" srcOrd="2" destOrd="0" presId="urn:microsoft.com/office/officeart/2005/8/layout/funnel1"/>
    <dgm:cxn modelId="{23AAC013-9A37-4E66-92AD-42946C20849C}" type="presParOf" srcId="{21319E6F-0AAD-407C-B9DD-16903ED4CBA6}" destId="{045EC5DF-ADA4-4232-A3F2-2ED7D8111B97}" srcOrd="3" destOrd="0" presId="urn:microsoft.com/office/officeart/2005/8/layout/funnel1"/>
    <dgm:cxn modelId="{A551101B-B371-43BF-8492-1253A80E8B37}" type="presParOf" srcId="{21319E6F-0AAD-407C-B9DD-16903ED4CBA6}" destId="{24E60271-DEE4-45DC-B704-D76A9E02D971}" srcOrd="4" destOrd="0" presId="urn:microsoft.com/office/officeart/2005/8/layout/funnel1"/>
    <dgm:cxn modelId="{EA764B58-1102-4A6D-BC9D-59E9735B2D37}" type="presParOf" srcId="{21319E6F-0AAD-407C-B9DD-16903ED4CBA6}" destId="{53254A54-4595-4489-B94B-CBE4721995EF}" srcOrd="5" destOrd="0" presId="urn:microsoft.com/office/officeart/2005/8/layout/funnel1"/>
    <dgm:cxn modelId="{3A0173B1-2BC3-4ECA-A80B-B6EB3A9E3324}" type="presParOf" srcId="{21319E6F-0AAD-407C-B9DD-16903ED4CBA6}" destId="{FAF81B48-E831-4117-BA5A-0817F72DD37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5ABE3-39A9-46D7-B21C-6CC00C6AF163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611D7-8449-4E74-BDBF-840264F8042B}">
      <dsp:nvSpPr>
        <dsp:cNvPr id="0" name=""/>
        <dsp:cNvSpPr/>
      </dsp:nvSpPr>
      <dsp:spPr>
        <a:xfrm>
          <a:off x="3640666" y="3960704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D805F-DCEF-41B3-8776-27C8A46AAD54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Первичный образ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молодого педагога</a:t>
          </a:r>
          <a:endParaRPr lang="ru-RU" sz="22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1999" y="4368800"/>
        <a:ext cx="4064000" cy="1016000"/>
      </dsp:txXfrm>
    </dsp:sp>
    <dsp:sp modelId="{045EC5DF-ADA4-4232-A3F2-2ED7D8111B97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Манера поведения</a:t>
          </a:r>
          <a:endParaRPr lang="ru-RU" sz="1500" kern="1200" dirty="0"/>
        </a:p>
      </dsp:txBody>
      <dsp:txXfrm>
        <a:off x="3684358" y="2077723"/>
        <a:ext cx="1077630" cy="1077630"/>
      </dsp:txXfrm>
    </dsp:sp>
    <dsp:sp modelId="{24E60271-DEE4-45DC-B704-D76A9E02D971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Стиль речи</a:t>
          </a:r>
          <a:endParaRPr lang="ru-RU" sz="1500" kern="1200" dirty="0"/>
        </a:p>
      </dsp:txBody>
      <dsp:txXfrm>
        <a:off x="2593851" y="934385"/>
        <a:ext cx="1077630" cy="1077630"/>
      </dsp:txXfrm>
    </dsp:sp>
    <dsp:sp modelId="{53254A54-4595-4489-B94B-CBE4721995EF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Внешний вид</a:t>
          </a:r>
          <a:endParaRPr lang="ru-RU" sz="1500" kern="1200" dirty="0"/>
        </a:p>
      </dsp:txBody>
      <dsp:txXfrm>
        <a:off x="4151718" y="565915"/>
        <a:ext cx="1077630" cy="1077630"/>
      </dsp:txXfrm>
    </dsp:sp>
    <dsp:sp modelId="{FAF81B48-E831-4117-BA5A-0817F72DD375}">
      <dsp:nvSpPr>
        <dsp:cNvPr id="0" name=""/>
        <dsp:cNvSpPr/>
      </dsp:nvSpPr>
      <dsp:spPr>
        <a:xfrm>
          <a:off x="1718699" y="27077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800" y="2873905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147AFF"/>
                </a:solidFill>
              </a:rPr>
              <a:t>ПРИНЦИПЫ ЭФФЕКТИВНОГО ОБЩЕНИЯ МОЛОДОГО ПЕДАГОГА </a:t>
            </a:r>
            <a:br>
              <a:rPr lang="ru-RU" sz="4400" b="1" dirty="0">
                <a:solidFill>
                  <a:srgbClr val="147AFF"/>
                </a:solidFill>
              </a:rPr>
            </a:br>
            <a:r>
              <a:rPr lang="ru-RU" sz="4400" b="1" dirty="0">
                <a:solidFill>
                  <a:srgbClr val="147AFF"/>
                </a:solidFill>
              </a:rPr>
              <a:t>С РОДИТЕЛЯМИ </a:t>
            </a:r>
            <a:r>
              <a:rPr lang="ru-RU" sz="4400" b="1" dirty="0" smtClean="0">
                <a:solidFill>
                  <a:srgbClr val="147AFF"/>
                </a:solidFill>
              </a:rPr>
              <a:t/>
            </a:r>
            <a:br>
              <a:rPr lang="ru-RU" sz="4400" b="1" dirty="0" smtClean="0">
                <a:solidFill>
                  <a:srgbClr val="147AFF"/>
                </a:solidFill>
              </a:rPr>
            </a:br>
            <a:r>
              <a:rPr lang="ru-RU" sz="4400" b="1" dirty="0" smtClean="0">
                <a:solidFill>
                  <a:srgbClr val="147AFF"/>
                </a:solidFill>
              </a:rPr>
              <a:t>ВОСПИТАННИКОВ </a:t>
            </a:r>
            <a:r>
              <a:rPr lang="ru-RU" sz="4400" b="1" dirty="0">
                <a:solidFill>
                  <a:srgbClr val="147AFF"/>
                </a:solidFill>
              </a:rPr>
              <a:t>ДОО</a:t>
            </a:r>
            <a:r>
              <a:rPr lang="ru-RU" dirty="0">
                <a:solidFill>
                  <a:srgbClr val="147AFF"/>
                </a:solidFill>
              </a:rPr>
              <a:t/>
            </a:r>
            <a:br>
              <a:rPr lang="ru-RU" dirty="0">
                <a:solidFill>
                  <a:srgbClr val="147AFF"/>
                </a:solidFill>
              </a:rPr>
            </a:br>
            <a:endParaRPr lang="ru-RU" dirty="0">
              <a:solidFill>
                <a:srgbClr val="147A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4900" y="4559300"/>
            <a:ext cx="9448800" cy="1371599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Черноярова Наталья Олеговна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категории МАДОУ № 3 «Детский сад «Колобок»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14" y="0"/>
            <a:ext cx="9405086" cy="6261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330960"/>
            <a:ext cx="4597400" cy="5527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родителями воспитанников является важнейшей задачей профессиональной деятельности воспитателя. Данная проблема остро встает для педагогов, которые только начинают свою профессиональную деятельность. При отсутствии взаимопонимания между молодым педагогом и родителем появляется невозможность найти решение различных важных проблем, что в большой степени осложняет процесс образования ребенка в дошкольной организации, и усугубляет психологическое состояние всех участников образовательного процесса (ребенка, воспитателя, родителей). </a:t>
            </a:r>
          </a:p>
        </p:txBody>
      </p:sp>
    </p:spTree>
    <p:extLst>
      <p:ext uri="{BB962C8B-B14F-4D97-AF65-F5344CB8AC3E}">
        <p14:creationId xmlns:p14="http://schemas.microsoft.com/office/powerpoint/2010/main" val="16229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16681" r="7361"/>
          <a:stretch/>
        </p:blipFill>
        <p:spPr>
          <a:xfrm>
            <a:off x="-1612900" y="-283562"/>
            <a:ext cx="9613900" cy="6502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909" y="230970"/>
            <a:ext cx="10820400" cy="4024125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b="1" i="1" dirty="0" smtClean="0"/>
              <a:t>Единственно верная форма общения </a:t>
            </a:r>
          </a:p>
          <a:p>
            <a:pPr marL="0" indent="0" algn="r">
              <a:buNone/>
            </a:pPr>
            <a:r>
              <a:rPr lang="ru-RU" sz="2000" b="1" i="1" dirty="0" smtClean="0"/>
              <a:t>воспитателя с родителями – </a:t>
            </a:r>
          </a:p>
          <a:p>
            <a:pPr marL="0" indent="0" algn="r">
              <a:buNone/>
            </a:pPr>
            <a:r>
              <a:rPr lang="ru-RU" sz="2000" b="1" i="1" dirty="0" smtClean="0"/>
              <a:t>это взаимное уважение. </a:t>
            </a:r>
          </a:p>
          <a:p>
            <a:pPr algn="r"/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9445" r="7778" b="-556"/>
          <a:stretch/>
        </p:blipFill>
        <p:spPr>
          <a:xfrm>
            <a:off x="3937000" y="1498600"/>
            <a:ext cx="8394700" cy="624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40649" y="4978136"/>
            <a:ext cx="1201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</a:rPr>
              <a:t>сновой </a:t>
            </a:r>
            <a:r>
              <a:rPr lang="ru-RU" sz="2400" b="1" dirty="0">
                <a:solidFill>
                  <a:schemeClr val="bg1"/>
                </a:solidFill>
              </a:rPr>
              <a:t>работы воспитателя с семьей должны быть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мероприятия </a:t>
            </a:r>
            <a:r>
              <a:rPr lang="ru-RU" sz="2400" b="1" dirty="0">
                <a:solidFill>
                  <a:schemeClr val="bg1"/>
                </a:solidFill>
              </a:rPr>
              <a:t>и действия,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которые </a:t>
            </a:r>
            <a:r>
              <a:rPr lang="ru-RU" sz="2400" b="1" dirty="0">
                <a:solidFill>
                  <a:schemeClr val="bg1"/>
                </a:solidFill>
              </a:rPr>
              <a:t>направлены на укрепление и повышение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родительского </a:t>
            </a:r>
            <a:r>
              <a:rPr lang="ru-RU" sz="2400" b="1" dirty="0">
                <a:solidFill>
                  <a:schemeClr val="bg1"/>
                </a:solidFill>
              </a:rPr>
              <a:t>авторитета. </a:t>
            </a:r>
          </a:p>
        </p:txBody>
      </p:sp>
    </p:spTree>
    <p:extLst>
      <p:ext uri="{BB962C8B-B14F-4D97-AF65-F5344CB8AC3E}">
        <p14:creationId xmlns:p14="http://schemas.microsoft.com/office/powerpoint/2010/main" val="19592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0" y="721361"/>
            <a:ext cx="3479800" cy="5895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к воспитательным возможностям родителей, помогать им в повышении уровня их педагогической культуры и активности в воспитании их ребенка.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550426"/>
            <a:ext cx="6794500" cy="795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5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952500"/>
            <a:ext cx="10498667" cy="590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3400"/>
            <a:ext cx="4102100" cy="58039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такта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недопустимость неосторожного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вмешательства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жизнь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дошкольника.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97110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16499" y="319556"/>
            <a:ext cx="5245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индивидуальных бесед с родителями</a:t>
            </a:r>
            <a:endParaRPr lang="ru-RU" sz="2000" b="1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399" y="1553688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общение в мессенджерах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с родителями воспитанников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14667" r="8698" b="13154"/>
          <a:stretch/>
        </p:blipFill>
        <p:spPr>
          <a:xfrm>
            <a:off x="787399" y="3213100"/>
            <a:ext cx="6128209" cy="3416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03" y="-417899"/>
            <a:ext cx="4950599" cy="49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106</TotalTime>
  <Words>183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След самолета</vt:lpstr>
      <vt:lpstr>ПРИНЦИПЫ ЭФФЕКТИВНОГО ОБЩЕНИЯ МОЛОДОГО ПЕДАГОГА  С РОДИТЕЛЯМИ  ВОСПИТАННИКОВ ДОО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ЭФФЕКТИВНОГО ОБЩЕНИЯ МОЛОДОГО ПЕДАГОГА  С РОДИТЕЛЯМИ  ВОСПИТАННИКОВ ДОО</dc:title>
  <dc:creator>Home</dc:creator>
  <cp:lastModifiedBy>Home</cp:lastModifiedBy>
  <cp:revision>9</cp:revision>
  <dcterms:created xsi:type="dcterms:W3CDTF">2021-11-25T03:01:34Z</dcterms:created>
  <dcterms:modified xsi:type="dcterms:W3CDTF">2021-11-25T04:48:14Z</dcterms:modified>
</cp:coreProperties>
</file>