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6" r:id="rId6"/>
    <p:sldId id="263" r:id="rId7"/>
    <p:sldId id="282" r:id="rId8"/>
    <p:sldId id="283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285" r:id="rId20"/>
    <p:sldId id="300" r:id="rId21"/>
    <p:sldId id="287" r:id="rId22"/>
    <p:sldId id="288" r:id="rId23"/>
    <p:sldId id="289" r:id="rId24"/>
  </p:sldIdLst>
  <p:sldSz cx="9144000" cy="6858000" type="screen4x3"/>
  <p:notesSz cx="6858000" cy="9144000"/>
  <p:custDataLst>
    <p:tags r:id="rId2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130425"/>
            <a:ext cx="6768752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342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9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944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17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1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89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24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55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85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39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38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3394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EE482-23B0-4B07-87D1-15B94CB04EB6}" type="datetimeFigureOut">
              <a:rPr lang="ru-RU" smtClean="0"/>
              <a:pPr/>
              <a:t>19.09.2025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92E86-BA13-4B4A-AC59-3B9DD2D184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37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slide" Target="slide18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6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348880"/>
            <a:ext cx="6768752" cy="1470025"/>
          </a:xfrm>
        </p:spPr>
        <p:txBody>
          <a:bodyPr>
            <a:noAutofit/>
          </a:bodyPr>
          <a:lstStyle/>
          <a:p>
            <a:r>
              <a:rPr lang="ru-RU" sz="5400" dirty="0">
                <a:latin typeface="Sitka Small" panose="02000505000000020004" pitchFamily="2" charset="0"/>
              </a:rPr>
              <a:t>Давайте познакомимся</a:t>
            </a:r>
          </a:p>
        </p:txBody>
      </p:sp>
    </p:spTree>
    <p:extLst>
      <p:ext uri="{BB962C8B-B14F-4D97-AF65-F5344CB8AC3E}">
        <p14:creationId xmlns:p14="http://schemas.microsoft.com/office/powerpoint/2010/main" val="310735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лако 1"/>
          <p:cNvSpPr/>
          <p:nvPr/>
        </p:nvSpPr>
        <p:spPr>
          <a:xfrm>
            <a:off x="398132" y="980728"/>
            <a:ext cx="3456384" cy="1368152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39552" y="1187056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Подгрупповые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Солнце 3"/>
          <p:cNvSpPr/>
          <p:nvPr/>
        </p:nvSpPr>
        <p:spPr>
          <a:xfrm>
            <a:off x="1691680" y="863972"/>
            <a:ext cx="5472608" cy="561662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203848" y="2949009"/>
            <a:ext cx="2520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7030A0"/>
                </a:solidFill>
              </a:rPr>
              <a:t>Занятия с детьми</a:t>
            </a:r>
            <a:endParaRPr lang="ru-RU" sz="44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5307160"/>
            <a:ext cx="4104455" cy="136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967174" y="5632067"/>
            <a:ext cx="3853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Индивидуальные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29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43808" y="980728"/>
            <a:ext cx="3600400" cy="115212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843808" y="1018183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</a:rPr>
              <a:t>Подгрупповые занятия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03660" y="2780928"/>
            <a:ext cx="2672196" cy="2052998"/>
          </a:xfrm>
          <a:prstGeom prst="ellipse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57284" y="3087441"/>
            <a:ext cx="26185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Формирование </a:t>
            </a:r>
            <a:r>
              <a:rPr lang="ru-RU" sz="2400" b="1" dirty="0">
                <a:solidFill>
                  <a:srgbClr val="7030A0"/>
                </a:solidFill>
              </a:rPr>
              <a:t>лексико-грамматического строя</a:t>
            </a:r>
          </a:p>
        </p:txBody>
      </p:sp>
      <p:sp>
        <p:nvSpPr>
          <p:cNvPr id="6" name="Овал 5"/>
          <p:cNvSpPr/>
          <p:nvPr/>
        </p:nvSpPr>
        <p:spPr>
          <a:xfrm>
            <a:off x="3419872" y="4297707"/>
            <a:ext cx="2448272" cy="1800200"/>
          </a:xfrm>
          <a:prstGeom prst="ellipse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491880" y="4821861"/>
            <a:ext cx="2304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</a:rPr>
              <a:t>Ф</a:t>
            </a:r>
            <a:r>
              <a:rPr lang="ru-RU" sz="2400" b="1" dirty="0" smtClean="0">
                <a:solidFill>
                  <a:srgbClr val="7030A0"/>
                </a:solidFill>
              </a:rPr>
              <a:t>ормирование </a:t>
            </a:r>
            <a:r>
              <a:rPr lang="ru-RU" sz="2400" b="1" dirty="0">
                <a:solidFill>
                  <a:srgbClr val="7030A0"/>
                </a:solidFill>
              </a:rPr>
              <a:t>связной речи</a:t>
            </a:r>
          </a:p>
        </p:txBody>
      </p:sp>
      <p:sp>
        <p:nvSpPr>
          <p:cNvPr id="8" name="Овал 7"/>
          <p:cNvSpPr/>
          <p:nvPr/>
        </p:nvSpPr>
        <p:spPr>
          <a:xfrm>
            <a:off x="6300192" y="2972171"/>
            <a:ext cx="2448272" cy="1800200"/>
          </a:xfrm>
          <a:prstGeom prst="ellipse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624228" y="3333662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Подготовка </a:t>
            </a:r>
            <a:r>
              <a:rPr lang="ru-RU" sz="2400" b="1" dirty="0">
                <a:solidFill>
                  <a:srgbClr val="7030A0"/>
                </a:solidFill>
              </a:rPr>
              <a:t>к обучению грамоте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51720" y="2095401"/>
            <a:ext cx="792088" cy="75753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2" idx="2"/>
            <a:endCxn id="6" idx="0"/>
          </p:cNvCxnSpPr>
          <p:nvPr/>
        </p:nvCxnSpPr>
        <p:spPr>
          <a:xfrm>
            <a:off x="4644008" y="2132856"/>
            <a:ext cx="0" cy="2164851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8" idx="0"/>
          </p:cNvCxnSpPr>
          <p:nvPr/>
        </p:nvCxnSpPr>
        <p:spPr>
          <a:xfrm>
            <a:off x="6317596" y="2095401"/>
            <a:ext cx="1206732" cy="87677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Управляющая кнопка: назад 9">
            <a:hlinkClick r:id="rId2" action="ppaction://hlinksldjump" highlightClick="1"/>
          </p:cNvPr>
          <p:cNvSpPr/>
          <p:nvPr/>
        </p:nvSpPr>
        <p:spPr>
          <a:xfrm rot="5400000">
            <a:off x="1743711" y="4941168"/>
            <a:ext cx="392094" cy="504056"/>
          </a:xfrm>
          <a:prstGeom prst="actionButtonBackPrevious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назад 11">
            <a:hlinkClick r:id="rId3" action="ppaction://hlinksldjump" highlightClick="1"/>
          </p:cNvPr>
          <p:cNvSpPr/>
          <p:nvPr/>
        </p:nvSpPr>
        <p:spPr>
          <a:xfrm rot="5400000">
            <a:off x="4391979" y="6245326"/>
            <a:ext cx="504056" cy="488029"/>
          </a:xfrm>
          <a:prstGeom prst="actionButtonBackPrevio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назад 12">
            <a:hlinkClick r:id="rId4" action="ppaction://hlinksldjump" highlightClick="1"/>
          </p:cNvPr>
          <p:cNvSpPr/>
          <p:nvPr/>
        </p:nvSpPr>
        <p:spPr>
          <a:xfrm rot="5400000">
            <a:off x="7470322" y="4995174"/>
            <a:ext cx="504056" cy="396044"/>
          </a:xfrm>
          <a:prstGeom prst="actionButtonBackPrevio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8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266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/>
                <a:ea typeface="Calibri"/>
              </a:rPr>
              <a:t>Формирование </a:t>
            </a:r>
            <a:r>
              <a:rPr lang="ru-RU" sz="2800" b="1" dirty="0">
                <a:latin typeface="Times New Roman"/>
                <a:ea typeface="Calibri"/>
              </a:rPr>
              <a:t>лексико-грамматического строя</a:t>
            </a:r>
            <a:endParaRPr lang="ru-RU" sz="28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"/>
          <a:stretch/>
        </p:blipFill>
        <p:spPr bwMode="auto">
          <a:xfrm>
            <a:off x="219110" y="737397"/>
            <a:ext cx="8706281" cy="6120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366021" y="6273316"/>
            <a:ext cx="648072" cy="360040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8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/>
                <a:ea typeface="Calibri"/>
              </a:rPr>
              <a:t>Формирование </a:t>
            </a:r>
            <a:r>
              <a:rPr lang="ru-RU" b="1" dirty="0">
                <a:latin typeface="Times New Roman"/>
                <a:ea typeface="Calibri"/>
              </a:rPr>
              <a:t>связной речи</a:t>
            </a:r>
            <a:endParaRPr lang="ru-RU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"/>
          <a:stretch/>
        </p:blipFill>
        <p:spPr bwMode="auto">
          <a:xfrm>
            <a:off x="268033" y="728540"/>
            <a:ext cx="8712967" cy="612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395536" y="6237312"/>
            <a:ext cx="576064" cy="288032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81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Подготовка </a:t>
            </a:r>
            <a:r>
              <a:rPr lang="ru-RU" b="1" dirty="0"/>
              <a:t>к обучению грамоте</a:t>
            </a:r>
          </a:p>
        </p:txBody>
      </p:sp>
      <p:pic>
        <p:nvPicPr>
          <p:cNvPr id="5171" name="Picture 5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" b="23"/>
          <a:stretch/>
        </p:blipFill>
        <p:spPr bwMode="auto">
          <a:xfrm>
            <a:off x="4788024" y="764705"/>
            <a:ext cx="4176464" cy="6093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72" name="Picture 5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"/>
          <a:stretch/>
        </p:blipFill>
        <p:spPr bwMode="auto">
          <a:xfrm>
            <a:off x="251520" y="764705"/>
            <a:ext cx="4968552" cy="6093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549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03848" y="980728"/>
            <a:ext cx="2880320" cy="100811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203848" y="1130841"/>
            <a:ext cx="2872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Исправление звукопроизношения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1" y="2856711"/>
            <a:ext cx="2831133" cy="12241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7882" y="2880518"/>
            <a:ext cx="27544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Формирование </a:t>
            </a:r>
            <a:r>
              <a:rPr lang="ru-RU" sz="2400" b="1" dirty="0">
                <a:solidFill>
                  <a:srgbClr val="7030A0"/>
                </a:solidFill>
              </a:rPr>
              <a:t>правильного речевого дыхания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1" y="4725144"/>
            <a:ext cx="2637928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7704" y="4992707"/>
            <a:ext cx="2765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Артикуляционная гимнастика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725144"/>
            <a:ext cx="2395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93164" y="4931151"/>
            <a:ext cx="23843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Постановка </a:t>
            </a:r>
            <a:r>
              <a:rPr lang="ru-RU" sz="2400" b="1" dirty="0">
                <a:solidFill>
                  <a:srgbClr val="7030A0"/>
                </a:solidFill>
              </a:rPr>
              <a:t>звуков 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713" y="2711031"/>
            <a:ext cx="2395537" cy="1243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279713" y="2960946"/>
            <a:ext cx="23955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Автоматизация звуков </a:t>
            </a:r>
            <a:endParaRPr lang="ru-RU" sz="2400" b="1" dirty="0">
              <a:solidFill>
                <a:srgbClr val="7030A0"/>
              </a:solidFill>
            </a:endParaRPr>
          </a:p>
        </p:txBody>
      </p:sp>
      <p:cxnSp>
        <p:nvCxnSpPr>
          <p:cNvPr id="12" name="Прямая со стрелкой 11"/>
          <p:cNvCxnSpPr>
            <a:endCxn id="4" idx="0"/>
          </p:cNvCxnSpPr>
          <p:nvPr/>
        </p:nvCxnSpPr>
        <p:spPr>
          <a:xfrm flipH="1">
            <a:off x="1955118" y="1944894"/>
            <a:ext cx="1338127" cy="91181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851920" y="2008292"/>
            <a:ext cx="0" cy="2736304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724128" y="1998566"/>
            <a:ext cx="0" cy="275575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6049500" y="1944894"/>
            <a:ext cx="1258804" cy="76613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Управляющая кнопка: назад 8">
            <a:hlinkClick r:id="rId5" action="ppaction://hlinksldjump" highlightClick="1"/>
          </p:cNvPr>
          <p:cNvSpPr/>
          <p:nvPr/>
        </p:nvSpPr>
        <p:spPr>
          <a:xfrm rot="5400000">
            <a:off x="1606213" y="4293096"/>
            <a:ext cx="504056" cy="360040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зад 9">
            <a:hlinkClick r:id="rId6" action="ppaction://hlinksldjump" highlightClick="1"/>
          </p:cNvPr>
          <p:cNvSpPr/>
          <p:nvPr/>
        </p:nvSpPr>
        <p:spPr>
          <a:xfrm rot="5400000">
            <a:off x="3053331" y="6093299"/>
            <a:ext cx="474277" cy="432048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назад 10">
            <a:hlinkClick r:id="rId7" action="ppaction://hlinksldjump" highlightClick="1"/>
          </p:cNvPr>
          <p:cNvSpPr/>
          <p:nvPr/>
        </p:nvSpPr>
        <p:spPr>
          <a:xfrm rot="5400000">
            <a:off x="7428476" y="4123964"/>
            <a:ext cx="500280" cy="414046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39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Формирование речевого </a:t>
            </a:r>
            <a:r>
              <a:rPr lang="ru-RU" b="1" dirty="0"/>
              <a:t>дыхания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838583" cy="58789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323528" y="6291731"/>
            <a:ext cx="432048" cy="288032"/>
          </a:xfrm>
          <a:prstGeom prst="actionButtonBackPreviou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49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</a:t>
            </a:r>
            <a:r>
              <a:rPr lang="ru-RU" b="1" dirty="0" smtClean="0"/>
              <a:t>ртикуляционная гимнастика</a:t>
            </a:r>
            <a:endParaRPr lang="ru-RU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t="69" r="101" b="7"/>
          <a:stretch/>
        </p:blipFill>
        <p:spPr bwMode="auto">
          <a:xfrm>
            <a:off x="588788" y="852290"/>
            <a:ext cx="8048459" cy="56010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336760" y="6381740"/>
            <a:ext cx="504056" cy="288032"/>
          </a:xfrm>
          <a:prstGeom prst="actionButtonBackPrevio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46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Автоматизация звуков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2550388"/>
            <a:ext cx="3312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слогах.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словах.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фразах.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предложениях.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898" y="692696"/>
            <a:ext cx="4225688" cy="597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37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D022C8D-BC8C-D577-DBFA-FED5BCD7CC05}"/>
              </a:ext>
            </a:extLst>
          </p:cNvPr>
          <p:cNvSpPr>
            <a:spLocks noGrp="1"/>
          </p:cNvSpPr>
          <p:nvPr>
            <p:ph idx="1"/>
          </p:nvPr>
        </p:nvSpPr>
        <p:spPr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endParaRPr lang="ru-RU" sz="24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ru-RU" sz="2400" b="1" i="0" dirty="0">
                <a:solidFill>
                  <a:srgbClr val="000000"/>
                </a:solidFill>
                <a:effectLst/>
              </a:rPr>
              <a:t>При работе с ребенком крайне </a:t>
            </a:r>
            <a:r>
              <a:rPr lang="ru-RU" sz="2400" b="1" i="0" dirty="0">
                <a:solidFill>
                  <a:srgbClr val="FF0000"/>
                </a:solidFill>
                <a:effectLst/>
              </a:rPr>
              <a:t>важна роль родителей</a:t>
            </a:r>
            <a:r>
              <a:rPr lang="ru-RU" sz="2400" b="1" i="0" dirty="0">
                <a:solidFill>
                  <a:srgbClr val="000000"/>
                </a:solidFill>
                <a:effectLst/>
              </a:rPr>
              <a:t>. 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0000"/>
                </a:solidFill>
              </a:rPr>
              <a:t>Родители</a:t>
            </a:r>
            <a:r>
              <a:rPr lang="ru-RU" sz="2400" b="1" i="0" dirty="0" smtClean="0">
                <a:solidFill>
                  <a:srgbClr val="000000"/>
                </a:solidFill>
                <a:effectLst/>
              </a:rPr>
              <a:t> </a:t>
            </a:r>
            <a:r>
              <a:rPr lang="ru-RU" sz="2400" b="1" i="0" dirty="0">
                <a:solidFill>
                  <a:srgbClr val="000000"/>
                </a:solidFill>
                <a:effectLst/>
              </a:rPr>
              <a:t>должны </a:t>
            </a:r>
            <a:r>
              <a:rPr lang="ru-RU" sz="2400" b="1" i="0" dirty="0">
                <a:solidFill>
                  <a:srgbClr val="FF0000"/>
                </a:solidFill>
                <a:effectLst/>
              </a:rPr>
              <a:t>следовать основным рекомендациям логопеда</a:t>
            </a:r>
            <a:r>
              <a:rPr lang="ru-RU" sz="2400" b="1" i="0" dirty="0">
                <a:solidFill>
                  <a:srgbClr val="000000"/>
                </a:solidFill>
                <a:effectLst/>
              </a:rPr>
              <a:t>, делая занятия в домашних условиях. </a:t>
            </a:r>
          </a:p>
          <a:p>
            <a:pPr marL="0" indent="0" algn="just">
              <a:buNone/>
            </a:pPr>
            <a:r>
              <a:rPr lang="ru-RU" sz="2400" b="1" i="0" dirty="0">
                <a:solidFill>
                  <a:srgbClr val="000000"/>
                </a:solidFill>
                <a:effectLst/>
              </a:rPr>
              <a:t>При этом нужно обращать внимание на психологическое </a:t>
            </a:r>
            <a:r>
              <a:rPr lang="ru-RU" sz="2400" b="1" i="0">
                <a:solidFill>
                  <a:srgbClr val="000000"/>
                </a:solidFill>
                <a:effectLst/>
              </a:rPr>
              <a:t>состояние </a:t>
            </a:r>
            <a:r>
              <a:rPr lang="ru-RU" sz="2400" b="1" i="0" smtClean="0">
                <a:solidFill>
                  <a:srgbClr val="000000"/>
                </a:solidFill>
                <a:effectLst/>
              </a:rPr>
              <a:t>ребенка, </a:t>
            </a:r>
            <a:r>
              <a:rPr lang="ru-RU" sz="2400" b="1" i="0" dirty="0">
                <a:solidFill>
                  <a:srgbClr val="000000"/>
                </a:solidFill>
                <a:effectLst/>
              </a:rPr>
              <a:t>т.е. если у него нет настроения заниматься, то ни в коем случае нельзя его принуждать к этому. Важна постоянная поддержка, чтобы ребенок не чувствовал себя одиноким наедине со своей проблемой.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776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логопедия?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309121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/>
              <a:t>    </a:t>
            </a:r>
            <a:r>
              <a:rPr lang="ru-RU" b="1" dirty="0">
                <a:solidFill>
                  <a:srgbClr val="FF0000"/>
                </a:solidFill>
              </a:rPr>
              <a:t>Логопедия</a:t>
            </a:r>
            <a:r>
              <a:rPr lang="ru-RU" dirty="0"/>
              <a:t> — специальная педагогическая наука о нарушениях речи, способах их предупреждения, выявления и устранения средствами специального обучения и воспитания. 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/>
              <a:t>    Логопед работает с детьми с сохранным слухом и нормальным интеллектом.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</a:t>
            </a:r>
            <a:r>
              <a:rPr lang="ru-RU" b="1" dirty="0" smtClean="0"/>
              <a:t>люсы логопедической группы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412776"/>
            <a:ext cx="7704856" cy="378565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/>
              <a:t>К</a:t>
            </a:r>
            <a:r>
              <a:rPr lang="ru-RU" sz="2400" dirty="0" smtClean="0"/>
              <a:t>оррекция звукопроизношения.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/>
              <a:t>Ф</a:t>
            </a:r>
            <a:r>
              <a:rPr lang="ru-RU" sz="2400" dirty="0" smtClean="0"/>
              <a:t>ормирование </a:t>
            </a:r>
            <a:r>
              <a:rPr lang="ru-RU" sz="2400" dirty="0"/>
              <a:t>грамотной, выразительной </a:t>
            </a:r>
            <a:r>
              <a:rPr lang="ru-RU" sz="2400" dirty="0" smtClean="0"/>
              <a:t>речи.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/>
              <a:t>Р</a:t>
            </a:r>
            <a:r>
              <a:rPr lang="ru-RU" sz="2400" dirty="0" smtClean="0"/>
              <a:t>азвитие </a:t>
            </a:r>
            <a:r>
              <a:rPr lang="ru-RU" sz="2400" dirty="0"/>
              <a:t>мелкой моторики рук, подготовка руки к письму в </a:t>
            </a:r>
            <a:r>
              <a:rPr lang="ru-RU" sz="2400" dirty="0" smtClean="0"/>
              <a:t>школе.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/>
              <a:t>У</a:t>
            </a:r>
            <a:r>
              <a:rPr lang="ru-RU" sz="2400" dirty="0" smtClean="0"/>
              <a:t>силенная </a:t>
            </a:r>
            <a:r>
              <a:rPr lang="ru-RU" sz="2400" dirty="0"/>
              <a:t>подготовка к школе за счет дополнительных занятий по развитию речи, чтению и </a:t>
            </a:r>
            <a:r>
              <a:rPr lang="ru-RU" sz="2400" dirty="0" smtClean="0"/>
              <a:t>письму.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Индивидуальный </a:t>
            </a:r>
            <a:r>
              <a:rPr lang="ru-RU" sz="2400" dirty="0"/>
              <a:t>подход к </a:t>
            </a:r>
            <a:r>
              <a:rPr lang="ru-RU" sz="2400" dirty="0" smtClean="0"/>
              <a:t>ребенку.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/>
              <a:t>С</a:t>
            </a:r>
            <a:r>
              <a:rPr lang="ru-RU" sz="2400" dirty="0" smtClean="0"/>
              <a:t>овершенствование </a:t>
            </a:r>
            <a:r>
              <a:rPr lang="ru-RU" sz="2400" dirty="0"/>
              <a:t>психических процессов восприятия, внимания, памяти, воображения и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109943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366E91-E0F8-D2B6-2FCC-2FA2DA7D3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dirty="0" smtClean="0"/>
              <a:t>Убедитесь</a:t>
            </a:r>
            <a:r>
              <a:rPr lang="ru-RU" sz="2400" dirty="0"/>
              <a:t>, что ваш ребенок готов к занятию. </a:t>
            </a:r>
            <a:r>
              <a:rPr lang="ru-RU" sz="2400" b="1" dirty="0"/>
              <a:t>Не забывайте тетради дома!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>
                <a:effectLst/>
              </a:rPr>
              <a:t>Плохую речь нельзя исправить за одно или два занятия. Для этого требуется время и совместные усилия учителя-логопеда, ребенка и его </a:t>
            </a:r>
            <a:r>
              <a:rPr lang="ru-RU" sz="2400" b="0" i="0" dirty="0" smtClean="0">
                <a:effectLst/>
              </a:rPr>
              <a:t>родителей.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Поправляя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, не повторяйте неправильно произнесённое слово. Научившись говорить звук, ребёнок не всегда произносит его. Это не баловство: нужно время, чтобы звук «вошёл» в речь.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Систематически и аккуратно выполняйте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домашнее задание с ребенком.</a:t>
            </a:r>
            <a:endParaRPr lang="ru-RU" sz="2400" b="0" i="0" dirty="0">
              <a:solidFill>
                <a:srgbClr val="000000"/>
              </a:solidFill>
              <a:effectLst/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Занимайтесь ежедневно или через день в доброжелательной, игровой форме. Не принуждайте ребенка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заниматься.</a:t>
            </a:r>
            <a:endParaRPr lang="ru-RU" sz="2400" b="0" i="0" dirty="0">
              <a:solidFill>
                <a:srgbClr val="000000"/>
              </a:solidFill>
              <a:effectLst/>
            </a:endParaRP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Работу с логопедом (и по рекомендации логопеда) не следует делать основным содержанием жизни ребенка, занятия должны гармонично входить в ту деятельность, которая привлекает ребенка.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dirty="0">
                <a:effectLst/>
              </a:rPr>
              <a:t>Если необходимо, покажите ребенка врачам-специалистам (по рекомендации ПМПК).</a:t>
            </a:r>
          </a:p>
          <a:p>
            <a:pPr marL="457200" indent="-457200" algn="just">
              <a:buFont typeface="Arial" panose="020B0604020202020204" pitchFamily="34" charset="0"/>
              <a:buAutoNum type="arabicPeriod"/>
            </a:pPr>
            <a:r>
              <a:rPr lang="ru-RU" sz="2400" b="0" i="0" dirty="0">
                <a:solidFill>
                  <a:srgbClr val="000000"/>
                </a:solidFill>
                <a:effectLst/>
              </a:rPr>
              <a:t>Верьте в силы своего 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ребенка. </a:t>
            </a:r>
            <a:r>
              <a:rPr lang="ru-RU" sz="2400" dirty="0">
                <a:solidFill>
                  <a:srgbClr val="000000"/>
                </a:solidFill>
              </a:rPr>
              <a:t>В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ерой </a:t>
            </a:r>
            <a:r>
              <a:rPr lang="ru-RU" sz="2400" b="0" i="0" dirty="0">
                <a:solidFill>
                  <a:srgbClr val="000000"/>
                </a:solidFill>
                <a:effectLst/>
              </a:rPr>
              <a:t>и терпением вселите в него уверенность в то, что он будет правильно и красиво говорить</a:t>
            </a:r>
            <a:r>
              <a:rPr lang="ru-RU" sz="2400" b="0" i="0" dirty="0" smtClean="0">
                <a:solidFill>
                  <a:srgbClr val="000000"/>
                </a:solidFill>
                <a:effectLst/>
              </a:rPr>
              <a:t>.</a:t>
            </a:r>
            <a:endParaRPr lang="ru-RU" sz="2400" b="0" i="0" dirty="0">
              <a:solidFill>
                <a:srgbClr val="000000"/>
              </a:solidFill>
              <a:effectLst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ru-RU" sz="2000" b="0" i="0" dirty="0">
              <a:effectLst/>
            </a:endParaRP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F96929-ED66-C871-01F8-4929E00BBFB6}"/>
              </a:ext>
            </a:extLst>
          </p:cNvPr>
          <p:cNvSpPr txBox="1"/>
          <p:nvPr/>
        </p:nvSpPr>
        <p:spPr>
          <a:xfrm>
            <a:off x="2030407" y="55194"/>
            <a:ext cx="50831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/>
              <a:t>Рекомендации и советы</a:t>
            </a:r>
          </a:p>
        </p:txBody>
      </p:sp>
    </p:spTree>
    <p:extLst>
      <p:ext uri="{BB962C8B-B14F-4D97-AF65-F5344CB8AC3E}">
        <p14:creationId xmlns:p14="http://schemas.microsoft.com/office/powerpoint/2010/main" val="425459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891018-B9DC-DDD5-1620-F3C1FF0BE49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 smtClean="0"/>
              <a:t>С</a:t>
            </a:r>
            <a:r>
              <a:rPr lang="ru-RU" sz="2200" b="0" i="0" dirty="0" smtClean="0">
                <a:effectLst/>
              </a:rPr>
              <a:t>роки преодоления речевых нарушений зависят от степени сложности дефекта, возрастных и индивидуальных особенностей ребенка, регулярности занятий, заинтересованности и участия родителей в коррекционной работе.</a:t>
            </a:r>
          </a:p>
          <a:p>
            <a:pPr algn="just">
              <a:buFont typeface="+mj-lt"/>
              <a:buAutoNum type="arabicPeriod"/>
            </a:pPr>
            <a:r>
              <a:rPr lang="ru-RU" sz="2200" dirty="0" smtClean="0"/>
              <a:t>П</a:t>
            </a:r>
            <a:r>
              <a:rPr lang="ru-RU" sz="2200" b="0" i="0" dirty="0" smtClean="0">
                <a:effectLst/>
              </a:rPr>
              <a:t>о </a:t>
            </a:r>
            <a:r>
              <a:rPr lang="ru-RU" sz="2200" b="0" i="0" dirty="0">
                <a:effectLst/>
              </a:rPr>
              <a:t>мере взросления привычка говорить неправильно у ребенка закрепляется и хуже поддается коррекции.</a:t>
            </a:r>
          </a:p>
          <a:p>
            <a:pPr>
              <a:buFont typeface="+mj-lt"/>
              <a:buAutoNum type="arabicPeriod"/>
            </a:pPr>
            <a:r>
              <a:rPr lang="ru-RU" sz="2200" b="0" i="0" dirty="0">
                <a:effectLst/>
              </a:rPr>
              <a:t>Подготовительный этап и этап закрепления нового звука у многих детей протекает медленно и требует длительной тренировки.</a:t>
            </a:r>
          </a:p>
          <a:p>
            <a:pPr>
              <a:buFont typeface="+mj-lt"/>
              <a:buAutoNum type="arabicPeriod"/>
            </a:pPr>
            <a:r>
              <a:rPr lang="ru-RU" sz="2200" b="0" i="0" dirty="0">
                <a:effectLst/>
              </a:rPr>
              <a:t>Запаситесь терпением, не ждите быстрых результатов и обязательно доведите курс коррекции произношения у ребенка до конца. </a:t>
            </a:r>
          </a:p>
          <a:p>
            <a:pPr>
              <a:buFont typeface="+mj-lt"/>
              <a:buAutoNum type="arabicPeriod"/>
            </a:pPr>
            <a:r>
              <a:rPr lang="ru-RU" sz="2200" dirty="0" smtClean="0"/>
              <a:t>Занятия носят накопительный эффект.</a:t>
            </a:r>
            <a:endParaRPr lang="ru-RU" sz="2200" b="0" i="0" dirty="0" smtClean="0">
              <a:effectLst/>
            </a:endParaRPr>
          </a:p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475656" y="20324"/>
            <a:ext cx="6192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Помните, что:</a:t>
            </a:r>
            <a:endParaRPr lang="ru-RU" sz="44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173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FE41EB-5C66-D3EE-6DE2-5541C0DB4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744416"/>
          </a:xfrm>
          <a:ln w="19050">
            <a:solidFill>
              <a:schemeClr val="tx1"/>
            </a:solidFill>
            <a:prstDash val="lgDashDotDot"/>
          </a:ln>
        </p:spPr>
        <p:txBody>
          <a:bodyPr/>
          <a:lstStyle/>
          <a:p>
            <a:pPr marL="0" indent="0" algn="ctr">
              <a:buNone/>
            </a:pPr>
            <a:r>
              <a:rPr lang="ru-RU" sz="4400" b="1" i="1" dirty="0" smtClean="0">
                <a:solidFill>
                  <a:srgbClr val="C00000"/>
                </a:solidFill>
              </a:rPr>
              <a:t>Желаю </a:t>
            </a:r>
            <a:r>
              <a:rPr lang="ru-RU" sz="4400" b="1" i="1" dirty="0">
                <a:solidFill>
                  <a:srgbClr val="C00000"/>
                </a:solidFill>
              </a:rPr>
              <a:t>вам в работе с детьми терпения, искренней заинтересованности и</a:t>
            </a:r>
          </a:p>
          <a:p>
            <a:pPr marL="0" indent="0" algn="ctr">
              <a:buNone/>
            </a:pPr>
            <a:r>
              <a:rPr lang="ru-RU" sz="4400" b="1" i="1" dirty="0">
                <a:solidFill>
                  <a:srgbClr val="C00000"/>
                </a:solidFill>
              </a:rPr>
              <a:t> успехов в обучении правильной речи </a:t>
            </a:r>
            <a:r>
              <a:rPr lang="ru-RU" sz="4400" b="1" i="1" dirty="0" smtClean="0">
                <a:solidFill>
                  <a:srgbClr val="C00000"/>
                </a:solidFill>
              </a:rPr>
              <a:t>Вашего ребёнка!</a:t>
            </a:r>
            <a:endParaRPr lang="ru-RU" sz="4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54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Результаты </a:t>
            </a:r>
            <a:r>
              <a:rPr lang="ru-RU" b="1" dirty="0" smtClean="0"/>
              <a:t>ПМПК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8568952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</a:t>
            </a:r>
            <a:r>
              <a:rPr lang="ru-RU" sz="2400" dirty="0"/>
              <a:t>На логопедические занятия </a:t>
            </a:r>
            <a:r>
              <a:rPr lang="ru-RU" sz="2400" dirty="0" smtClean="0"/>
              <a:t>набрано </a:t>
            </a:r>
            <a:r>
              <a:rPr lang="ru-RU" sz="2400" dirty="0" smtClean="0"/>
              <a:t>17 </a:t>
            </a:r>
            <a:r>
              <a:rPr lang="ru-RU" sz="2400" dirty="0" smtClean="0"/>
              <a:t>человек.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    Из них:</a:t>
            </a:r>
          </a:p>
          <a:p>
            <a:r>
              <a:rPr lang="ru-RU" sz="2400" dirty="0"/>
              <a:t> с общим недоразвитием речи 3 уровня – </a:t>
            </a:r>
            <a:r>
              <a:rPr lang="ru-RU" sz="2400" dirty="0" smtClean="0"/>
              <a:t>10 </a:t>
            </a:r>
            <a:r>
              <a:rPr lang="ru-RU" sz="2400" dirty="0"/>
              <a:t>человек</a:t>
            </a:r>
          </a:p>
          <a:p>
            <a:pPr>
              <a:buNone/>
            </a:pPr>
            <a:r>
              <a:rPr lang="ru-RU" sz="2400" dirty="0"/>
              <a:t>     (ОНР (</a:t>
            </a:r>
            <a:r>
              <a:rPr lang="en-US" sz="2400" dirty="0"/>
              <a:t>III</a:t>
            </a:r>
            <a:r>
              <a:rPr lang="ru-RU" sz="2400" dirty="0"/>
              <a:t> уровень)), из них со стертой дизартрией – </a:t>
            </a:r>
            <a:r>
              <a:rPr lang="ru-RU" sz="2400" dirty="0" smtClean="0"/>
              <a:t>10 человек;</a:t>
            </a:r>
            <a:endParaRPr lang="ru-RU" sz="2400" dirty="0"/>
          </a:p>
          <a:p>
            <a:r>
              <a:rPr lang="ru-RU" sz="2400" dirty="0"/>
              <a:t>с </a:t>
            </a:r>
            <a:r>
              <a:rPr lang="ru-RU" sz="2400" dirty="0" smtClean="0"/>
              <a:t>задержкой речевого развития– </a:t>
            </a:r>
            <a:r>
              <a:rPr lang="ru-RU" sz="2400" dirty="0" smtClean="0"/>
              <a:t>3 человека </a:t>
            </a:r>
            <a:r>
              <a:rPr lang="ru-RU" sz="2400" dirty="0" smtClean="0"/>
              <a:t>(ЗРР), </a:t>
            </a:r>
            <a:r>
              <a:rPr lang="ru-RU" sz="2400" dirty="0"/>
              <a:t>со стертой дизартрией – </a:t>
            </a:r>
            <a:r>
              <a:rPr lang="ru-RU" sz="2400" dirty="0" smtClean="0"/>
              <a:t>1.</a:t>
            </a:r>
            <a:endParaRPr lang="ru-RU" sz="2400" dirty="0"/>
          </a:p>
          <a:p>
            <a:r>
              <a:rPr lang="ru-RU" sz="2400" dirty="0"/>
              <a:t>всего со стертой дизартрией – </a:t>
            </a:r>
            <a:r>
              <a:rPr lang="ru-RU" sz="2400" dirty="0" smtClean="0"/>
              <a:t>13 </a:t>
            </a:r>
            <a:r>
              <a:rPr lang="ru-RU" sz="2400" dirty="0"/>
              <a:t>человек. 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dirty="0"/>
              <a:t>      Дети с ОНР и </a:t>
            </a:r>
            <a:r>
              <a:rPr lang="ru-RU" sz="2400" dirty="0" smtClean="0"/>
              <a:t>ЗРР, </a:t>
            </a:r>
            <a:r>
              <a:rPr lang="ru-RU" sz="2400" dirty="0"/>
              <a:t>в сочетании со стертой дизартрией зачисляются на логопедические занятия продолжительностью – 2 года.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ОНР (</a:t>
            </a:r>
            <a:r>
              <a:rPr lang="en-US" b="1" dirty="0"/>
              <a:t>III </a:t>
            </a:r>
            <a:r>
              <a:rPr lang="ru-RU" b="1" dirty="0"/>
              <a:t>уровня)?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/>
              <a:t>Это сложное речевое расстройство, при которой нарушено формирование всех компонентов речевой системы, относящихся как к звуковой, так и смысловой стороне речи у детей с нормальным слухом и первично сохранным интеллектом (лексика, грамматика, связная речь, фонематический слух – это слух на звукоразличение, звукопроизношение).</a:t>
            </a:r>
          </a:p>
          <a:p>
            <a:pPr>
              <a:buFont typeface="Wingdings" pitchFamily="2" charset="2"/>
              <a:buChar char="Ø"/>
            </a:pPr>
            <a:endParaRPr lang="ru-RU" sz="2000" dirty="0"/>
          </a:p>
          <a:p>
            <a:pPr>
              <a:buFont typeface="Wingdings" pitchFamily="2" charset="2"/>
              <a:buChar char="Ø"/>
            </a:pPr>
            <a:r>
              <a:rPr lang="ru-RU" sz="2000" dirty="0"/>
              <a:t>Причины:</a:t>
            </a:r>
          </a:p>
          <a:p>
            <a:pPr>
              <a:buNone/>
            </a:pPr>
            <a:r>
              <a:rPr lang="ru-RU" sz="2000" dirty="0"/>
              <a:t>          1. Родовые травмы.</a:t>
            </a:r>
          </a:p>
          <a:p>
            <a:pPr>
              <a:buNone/>
            </a:pPr>
            <a:r>
              <a:rPr lang="ru-RU" sz="2000" dirty="0"/>
              <a:t>          2. Частые и длительные соматические заболевания в раннем возрасте.</a:t>
            </a:r>
          </a:p>
          <a:p>
            <a:pPr>
              <a:buNone/>
            </a:pPr>
            <a:r>
              <a:rPr lang="ru-RU" sz="2000" dirty="0"/>
              <a:t>          3. Дефицит общения.</a:t>
            </a:r>
          </a:p>
          <a:p>
            <a:pPr>
              <a:buNone/>
            </a:pPr>
            <a:r>
              <a:rPr lang="ru-RU" sz="2000" dirty="0"/>
              <a:t>          4. Неблагоприятные воздействия речевой сферы.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такое </a:t>
            </a:r>
            <a:r>
              <a:rPr lang="ru-RU" b="1" dirty="0" smtClean="0"/>
              <a:t>ЗРР?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60932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/>
              <a:t>  </a:t>
            </a:r>
            <a:endParaRPr lang="ru-RU" dirty="0"/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Дети </a:t>
            </a:r>
            <a:r>
              <a:rPr lang="ru-RU" sz="2000" dirty="0"/>
              <a:t>с задержкой речевого развития — это дети с нормальным умственным развитием, слухом, пониманием речи, развитием в эмоциональной сфере, с выработанными артикуляционными навыками, развитие речи которых не укладывается в общепринятые возрастные нормативы</a:t>
            </a:r>
            <a:r>
              <a:rPr lang="ru-RU" sz="2000" dirty="0" smtClean="0"/>
              <a:t>.</a:t>
            </a:r>
            <a:endParaRPr lang="ru-RU" sz="2000" dirty="0"/>
          </a:p>
          <a:p>
            <a:pPr>
              <a:buFont typeface="Wingdings" pitchFamily="2" charset="2"/>
              <a:buChar char="Ø"/>
            </a:pPr>
            <a:r>
              <a:rPr lang="ru-RU" sz="2000" dirty="0"/>
              <a:t>Задержка темпов речевого развития говорит о том, что у ребенка нарушен нормальный процесс усвоения элементарного словарного запаса. Он должен быть сформирован у детей в достаточно раннем возрасте – 3-4 года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Причины: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Не востребованность </a:t>
            </a:r>
            <a:r>
              <a:rPr lang="ru-RU" sz="2000" dirty="0"/>
              <a:t>речи. 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Педагогическая </a:t>
            </a:r>
            <a:r>
              <a:rPr lang="ru-RU" sz="2000" dirty="0"/>
              <a:t>запущенность. 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Общий </a:t>
            </a:r>
            <a:r>
              <a:rPr lang="ru-RU" sz="2000" dirty="0"/>
              <a:t>неблагоприятный климат в семье. </a:t>
            </a:r>
          </a:p>
          <a:p>
            <a:pPr>
              <a:buFont typeface="+mj-lt"/>
              <a:buAutoNum type="arabicPeriod"/>
            </a:pPr>
            <a:r>
              <a:rPr lang="ru-RU" sz="2000" dirty="0" smtClean="0"/>
              <a:t>Сильный </a:t>
            </a:r>
            <a:r>
              <a:rPr lang="ru-RU" sz="2000" dirty="0"/>
              <a:t>испуг и психологические травмы в раннем возрасте. </a:t>
            </a:r>
            <a:endParaRPr lang="ru-RU" sz="2000" dirty="0" smtClean="0"/>
          </a:p>
          <a:p>
            <a:pPr>
              <a:buFont typeface="+mj-lt"/>
              <a:buAutoNum type="arabicPeriod"/>
            </a:pPr>
            <a:r>
              <a:rPr lang="ru-RU" sz="2000" dirty="0" smtClean="0"/>
              <a:t>Билингвизм </a:t>
            </a:r>
            <a:r>
              <a:rPr lang="ru-RU" sz="2000" dirty="0"/>
              <a:t>у ребенка.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3394"/>
            <a:ext cx="8229600" cy="942064"/>
          </a:xfrm>
        </p:spPr>
        <p:txBody>
          <a:bodyPr>
            <a:normAutofit/>
          </a:bodyPr>
          <a:lstStyle/>
          <a:p>
            <a:r>
              <a:rPr lang="ru-RU" sz="3600" b="1" dirty="0"/>
              <a:t>Что такое стертая форма дизартрии?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454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1800" dirty="0"/>
              <a:t>Это нарушение речи, которое напрямую связано с артикуляторным расстройством, возникающим при поражении нервной системы .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Это микроорганические поражения головного мозга, </a:t>
            </a:r>
            <a:r>
              <a:rPr lang="ru-RU" sz="1800" dirty="0" smtClean="0"/>
              <a:t> тех отделов , которые отвечают </a:t>
            </a:r>
            <a:r>
              <a:rPr lang="ru-RU" sz="1800" dirty="0"/>
              <a:t>за движения (крупные и мелкие). </a:t>
            </a:r>
          </a:p>
          <a:p>
            <a:pPr>
              <a:buFont typeface="Wingdings" pitchFamily="2" charset="2"/>
              <a:buChar char="Ø"/>
            </a:pPr>
            <a:r>
              <a:rPr lang="ru-RU" sz="1800" dirty="0"/>
              <a:t>Артикуляция – это тоже движения. И это самое сложное на что способны наши язык и губы.</a:t>
            </a:r>
          </a:p>
          <a:p>
            <a:pPr indent="15875">
              <a:buNone/>
            </a:pPr>
            <a:endParaRPr lang="ru-RU" sz="1800" dirty="0"/>
          </a:p>
          <a:p>
            <a:pPr indent="15875">
              <a:buNone/>
            </a:pPr>
            <a:endParaRPr lang="ru-RU" sz="1800" dirty="0"/>
          </a:p>
          <a:p>
            <a:pPr marL="1588" indent="15875">
              <a:buFont typeface="Wingdings" pitchFamily="2" charset="2"/>
              <a:buChar char="Ø"/>
            </a:pPr>
            <a:r>
              <a:rPr lang="ru-RU" sz="1800" dirty="0"/>
              <a:t>   Причины появления стертой дизартрии:</a:t>
            </a:r>
          </a:p>
          <a:p>
            <a:pPr marL="1588" indent="15875"/>
            <a:r>
              <a:rPr lang="ru-RU" sz="1800" dirty="0"/>
              <a:t>       часто расстройство вызвано слабостью или чрезмерной напряженностью  органов артикуляции – мягкого неба, языка и губ.</a:t>
            </a:r>
          </a:p>
          <a:p>
            <a:pPr marL="1588" indent="15875"/>
            <a:r>
              <a:rPr lang="ru-RU" sz="1800" dirty="0"/>
              <a:t>        негативные факторы, которые воздействовали на головной мозг ребенка в разные периоды его развития (внутриутробном и послеродовом периодах).</a:t>
            </a:r>
          </a:p>
          <a:p>
            <a:pPr marL="1588" indent="15875">
              <a:buFont typeface="Wingdings" pitchFamily="2" charset="2"/>
              <a:buChar char="Ø"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FD3A0-7620-1CD0-D869-2664260BD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/>
            </a:r>
            <a:b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</a:br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Лечение и коррекция</a:t>
            </a:r>
            <a:b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663281-FB11-63EB-2510-158704DB5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45435"/>
          </a:xfrm>
        </p:spPr>
        <p:txBody>
          <a:bodyPr>
            <a:normAutofit/>
          </a:bodyPr>
          <a:lstStyle/>
          <a:p>
            <a:r>
              <a:rPr lang="ru-RU" sz="2000" b="0" i="0" dirty="0">
                <a:solidFill>
                  <a:srgbClr val="000000"/>
                </a:solidFill>
                <a:effectLst/>
              </a:rPr>
              <a:t>Ребенок с дизартрией сам не может справиться. Рефлексы совершаются независимо: хотим мы этого или нет, они сознанием не контролируются. Ребенок не может ими сам управлять</a:t>
            </a:r>
            <a:r>
              <a:rPr lang="ru-RU" sz="2000" b="0" i="0" dirty="0" smtClean="0">
                <a:solidFill>
                  <a:srgbClr val="000000"/>
                </a:solidFill>
                <a:effectLst/>
              </a:rPr>
              <a:t>.</a:t>
            </a:r>
          </a:p>
          <a:p>
            <a:endParaRPr lang="ru-RU" sz="2000" b="0" i="0" dirty="0">
              <a:solidFill>
                <a:srgbClr val="000000"/>
              </a:solidFill>
              <a:effectLst/>
            </a:endParaRPr>
          </a:p>
          <a:p>
            <a:r>
              <a:rPr lang="ru-RU" sz="2000" b="0" i="0" dirty="0">
                <a:solidFill>
                  <a:srgbClr val="000000"/>
                </a:solidFill>
                <a:effectLst/>
              </a:rPr>
              <a:t>Коррекционная работа с ребенком при стертой дизартрии должна проводиться комплексно. Как правило, в терапии задействованы логопед, невролог и психолог. Такая стратегия позволяет добиться скорейшей положительной динамики, а также закрепить полученный результат</a:t>
            </a:r>
            <a:r>
              <a:rPr lang="ru-RU" sz="2000" b="0" i="0" dirty="0" smtClean="0">
                <a:solidFill>
                  <a:srgbClr val="000000"/>
                </a:solidFill>
                <a:effectLst/>
              </a:rPr>
              <a:t>.</a:t>
            </a:r>
          </a:p>
          <a:p>
            <a:endParaRPr lang="ru-RU" sz="2000" b="0" i="0" dirty="0">
              <a:solidFill>
                <a:srgbClr val="000000"/>
              </a:solidFill>
              <a:effectLst/>
            </a:endParaRPr>
          </a:p>
          <a:p>
            <a:r>
              <a:rPr lang="ru-RU" sz="2000" b="0" i="0" dirty="0">
                <a:solidFill>
                  <a:srgbClr val="000000"/>
                </a:solidFill>
                <a:effectLst/>
              </a:rPr>
              <a:t>С медицинской стороны терапии важно добиться стимуляции мозгового кровообращения. Для этого назначаются витаминные комплексы, а также ноотропные средства. Положительно влияют занятия плаванием, лечебные массажи и рефлексотерапия.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166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86F159-2665-7DA5-ED78-88D9A9346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PT Sans" panose="020B0503020203020204" pitchFamily="34" charset="-52"/>
              </a:rPr>
              <a:t>Работа с логопедом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C0A075-279F-2C8F-F6D6-7BB2C3567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ru-RU" sz="2200" b="0" i="0" dirty="0">
                <a:solidFill>
                  <a:srgbClr val="000000"/>
                </a:solidFill>
                <a:effectLst/>
              </a:rPr>
              <a:t>Логопедическая работа на начальном этапе заключается в постановке неправильно произносимых звуков – потом этот навык будет доводиться до автоматизма. Нужно быть готовыми к достаточно длительной терапии, которая может превышать 1 год.</a:t>
            </a: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</a:rPr>
              <a:t/>
            </a:r>
            <a:br>
              <a:rPr lang="ru-RU" sz="2200" b="0" i="0" dirty="0">
                <a:solidFill>
                  <a:srgbClr val="000000"/>
                </a:solidFill>
                <a:effectLst/>
              </a:rPr>
            </a:br>
            <a:endParaRPr lang="ru-RU" sz="22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ru-RU" sz="2200" b="0" i="0" dirty="0">
                <a:solidFill>
                  <a:srgbClr val="000000"/>
                </a:solidFill>
                <a:effectLst/>
              </a:rPr>
              <a:t>     </a:t>
            </a:r>
            <a:r>
              <a:rPr lang="ru-RU" sz="2200" b="1" i="0" dirty="0" smtClean="0">
                <a:solidFill>
                  <a:srgbClr val="000000"/>
                </a:solidFill>
                <a:effectLst/>
              </a:rPr>
              <a:t>Для этого используются </a:t>
            </a:r>
            <a:r>
              <a:rPr lang="ru-RU" sz="2200" b="1" i="0" dirty="0">
                <a:solidFill>
                  <a:srgbClr val="000000"/>
                </a:solidFill>
                <a:effectLst/>
              </a:rPr>
              <a:t>следующие методики: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FF0000"/>
                </a:solidFill>
                <a:effectLst/>
              </a:rPr>
              <a:t>Пальчиковая гимнастика. </a:t>
            </a:r>
            <a:r>
              <a:rPr lang="ru-RU" sz="2200" dirty="0">
                <a:solidFill>
                  <a:srgbClr val="323232"/>
                </a:solidFill>
              </a:rPr>
              <a:t>И</a:t>
            </a:r>
            <a:r>
              <a:rPr lang="ru-RU" sz="2200" b="0" i="0" dirty="0">
                <a:solidFill>
                  <a:srgbClr val="323232"/>
                </a:solidFill>
                <a:effectLst/>
              </a:rPr>
              <a:t>звестно, что чем лучше координация пальцев рук, тем быстрее формируется правильная речь.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FF0000"/>
                </a:solidFill>
                <a:effectLst/>
              </a:rPr>
              <a:t>Артикуляционная гимнастика. </a:t>
            </a:r>
            <a:r>
              <a:rPr lang="ru-RU" sz="2200" b="0" i="0" dirty="0">
                <a:solidFill>
                  <a:srgbClr val="323232"/>
                </a:solidFill>
                <a:effectLst/>
              </a:rPr>
              <a:t>Она необходима для того, чтобы «научить» язык занимать правильное место при произнесении того или иного звука.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FF0000"/>
                </a:solidFill>
                <a:effectLst/>
              </a:rPr>
              <a:t>Дыхательная гимнастика. </a:t>
            </a:r>
            <a:r>
              <a:rPr lang="ru-RU" sz="2200" b="0" i="0" dirty="0">
                <a:solidFill>
                  <a:srgbClr val="000000"/>
                </a:solidFill>
                <a:effectLst/>
              </a:rPr>
              <a:t>Упражнения позволяют правильно дышать во время разговора, что делает речь более выразительной.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128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с детьми: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514543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Ф</a:t>
            </a:r>
            <a:r>
              <a:rPr lang="ru-RU" dirty="0" smtClean="0"/>
              <a:t>ормирование </a:t>
            </a:r>
            <a:r>
              <a:rPr lang="ru-RU" dirty="0"/>
              <a:t>правильного </a:t>
            </a:r>
            <a:r>
              <a:rPr lang="ru-RU" dirty="0" smtClean="0"/>
              <a:t>звукопроизношения. </a:t>
            </a:r>
            <a:endParaRPr lang="ru-RU" dirty="0"/>
          </a:p>
          <a:p>
            <a:pPr algn="just"/>
            <a:r>
              <a:rPr lang="ru-RU" dirty="0"/>
              <a:t>Р</a:t>
            </a:r>
            <a:r>
              <a:rPr lang="ru-RU" dirty="0" smtClean="0"/>
              <a:t>азвитие </a:t>
            </a:r>
            <a:r>
              <a:rPr lang="ru-RU" dirty="0"/>
              <a:t>артикуляционных </a:t>
            </a:r>
            <a:r>
              <a:rPr lang="ru-RU" dirty="0" smtClean="0"/>
              <a:t>движений.</a:t>
            </a:r>
            <a:endParaRPr lang="ru-RU" dirty="0"/>
          </a:p>
          <a:p>
            <a:pPr algn="just"/>
            <a:r>
              <a:rPr lang="ru-RU" dirty="0"/>
              <a:t>С</a:t>
            </a:r>
            <a:r>
              <a:rPr lang="ru-RU" dirty="0" smtClean="0"/>
              <a:t>овершенствование </a:t>
            </a:r>
            <a:r>
              <a:rPr lang="ru-RU" dirty="0"/>
              <a:t>фонематических </a:t>
            </a:r>
            <a:r>
              <a:rPr lang="ru-RU" dirty="0" smtClean="0"/>
              <a:t>процессов.</a:t>
            </a:r>
            <a:endParaRPr lang="ru-RU" dirty="0"/>
          </a:p>
          <a:p>
            <a:pPr algn="just"/>
            <a:r>
              <a:rPr lang="ru-RU" dirty="0" smtClean="0"/>
              <a:t>Совершенствование </a:t>
            </a:r>
            <a:r>
              <a:rPr lang="ru-RU" dirty="0"/>
              <a:t>грамматического строя </a:t>
            </a:r>
            <a:r>
              <a:rPr lang="ru-RU" dirty="0" smtClean="0"/>
              <a:t>речи.</a:t>
            </a:r>
            <a:endParaRPr lang="ru-RU" dirty="0"/>
          </a:p>
          <a:p>
            <a:pPr algn="just"/>
            <a:r>
              <a:rPr lang="ru-RU" dirty="0"/>
              <a:t>О</a:t>
            </a:r>
            <a:r>
              <a:rPr lang="ru-RU" dirty="0" smtClean="0"/>
              <a:t>богащение</a:t>
            </a:r>
            <a:r>
              <a:rPr lang="ru-RU" dirty="0"/>
              <a:t>, активизация словарного запаса </a:t>
            </a:r>
            <a:r>
              <a:rPr lang="ru-RU" dirty="0" smtClean="0"/>
              <a:t>речи.</a:t>
            </a:r>
            <a:endParaRPr lang="ru-RU" dirty="0"/>
          </a:p>
          <a:p>
            <a:pPr algn="just"/>
            <a:r>
              <a:rPr lang="ru-RU" dirty="0"/>
              <a:t>Р</a:t>
            </a:r>
            <a:r>
              <a:rPr lang="ru-RU" dirty="0" smtClean="0"/>
              <a:t>азвитие </a:t>
            </a:r>
            <a:r>
              <a:rPr lang="ru-RU" dirty="0"/>
              <a:t>мелкой моторики </a:t>
            </a:r>
            <a:r>
              <a:rPr lang="ru-RU" dirty="0" smtClean="0"/>
              <a:t>рук. </a:t>
            </a:r>
            <a:endParaRPr lang="ru-RU" dirty="0"/>
          </a:p>
          <a:p>
            <a:pPr algn="just"/>
            <a:r>
              <a:rPr lang="ru-RU" dirty="0"/>
              <a:t>Р</a:t>
            </a:r>
            <a:r>
              <a:rPr lang="ru-RU" dirty="0" smtClean="0"/>
              <a:t>азвитие </a:t>
            </a:r>
            <a:r>
              <a:rPr lang="ru-RU" dirty="0"/>
              <a:t>связной </a:t>
            </a:r>
            <a:r>
              <a:rPr lang="ru-RU" dirty="0" smtClean="0"/>
              <a:t>речи.</a:t>
            </a:r>
            <a:endParaRPr lang="ru-RU" dirty="0"/>
          </a:p>
          <a:p>
            <a:pPr algn="just"/>
            <a:r>
              <a:rPr lang="ru-RU" dirty="0"/>
              <a:t>С</a:t>
            </a:r>
            <a:r>
              <a:rPr lang="ru-RU" dirty="0" smtClean="0"/>
              <a:t>овершенствование </a:t>
            </a:r>
            <a:r>
              <a:rPr lang="ru-RU" dirty="0"/>
              <a:t>просодической стороны </a:t>
            </a:r>
            <a:r>
              <a:rPr lang="ru-RU" dirty="0" smtClean="0"/>
              <a:t>речи (выработка дикции, выразительности речи, правильного дыхания; работа над правильным ударением, темпом речи).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331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f1b8685ba1e66ace2e14fc971a686ba9a78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892</Words>
  <Application>Microsoft Office PowerPoint</Application>
  <PresentationFormat>Экран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Calibri</vt:lpstr>
      <vt:lpstr>PT Sans</vt:lpstr>
      <vt:lpstr>Sitka Small</vt:lpstr>
      <vt:lpstr>Times New Roman</vt:lpstr>
      <vt:lpstr>Wingdings</vt:lpstr>
      <vt:lpstr>Тема Office</vt:lpstr>
      <vt:lpstr>Давайте познакомимся</vt:lpstr>
      <vt:lpstr>Что такое логопедия?</vt:lpstr>
      <vt:lpstr>Результаты ПМПК</vt:lpstr>
      <vt:lpstr>Что такое ОНР (III уровня)?</vt:lpstr>
      <vt:lpstr>Что такое ЗРР?</vt:lpstr>
      <vt:lpstr>Что такое стертая форма дизартрии?</vt:lpstr>
      <vt:lpstr> Лечение и коррекция </vt:lpstr>
      <vt:lpstr>Работа с логопедом</vt:lpstr>
      <vt:lpstr>Работа с детьми:</vt:lpstr>
      <vt:lpstr>Презентация PowerPoint</vt:lpstr>
      <vt:lpstr>Презентация PowerPoint</vt:lpstr>
      <vt:lpstr>Формирование лексико-грамматического строя</vt:lpstr>
      <vt:lpstr>Формирование связной речи</vt:lpstr>
      <vt:lpstr>Подготовка к обучению грамоте</vt:lpstr>
      <vt:lpstr>Презентация PowerPoint</vt:lpstr>
      <vt:lpstr>Формирование речевого дыхания</vt:lpstr>
      <vt:lpstr>Артикуляционная гимнастика</vt:lpstr>
      <vt:lpstr>Автоматизация звуков </vt:lpstr>
      <vt:lpstr>Презентация PowerPoint</vt:lpstr>
      <vt:lpstr>Плюсы логопедической группы</vt:lpstr>
      <vt:lpstr>Презентация PowerPoint</vt:lpstr>
      <vt:lpstr>Презентация PowerPoint</vt:lpstr>
      <vt:lpstr>Презентация PowerPoint</vt:lpstr>
    </vt:vector>
  </TitlesOfParts>
  <Company>http://presentation-creation.ru/powerpoint-templates.html</Company>
  <LinksUpToDate>false</LinksUpToDate>
  <SharedDoc>false</SharedDoc>
  <HyperlinkBase>http://presentation-creation.ru/powerpoint-templates.html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Разноцветные треугольники - шаблон презентации с сайта http://presentation-creation.ru</dc:title>
  <dc:creator>obstinate</dc:creator>
  <dc:description>Шаблон презентации с сайта http://presentation-creation.ru/</dc:description>
  <cp:lastModifiedBy>HP</cp:lastModifiedBy>
  <cp:revision>124</cp:revision>
  <dcterms:created xsi:type="dcterms:W3CDTF">2017-08-20T16:45:34Z</dcterms:created>
  <dcterms:modified xsi:type="dcterms:W3CDTF">2025-09-19T06:36:18Z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706987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S10.0.0</vt:lpwstr>
  </property>
</Properties>
</file>