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6" r:id="rId10"/>
    <p:sldId id="270" r:id="rId11"/>
    <p:sldId id="268" r:id="rId12"/>
    <p:sldId id="269" r:id="rId13"/>
    <p:sldId id="267" r:id="rId1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690" y="-90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79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9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46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59DDE22A-BE87-4AE4-B650-F5752D898366}" type="slidenum">
              <a:rPr lang="ru-RU" sz="1200" b="0" strike="noStrike" spc="-1">
                <a:latin typeface="Times New Roman" panose="02020603050405020304"/>
              </a:rPr>
              <a:t>7</a:t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46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E7F80BCD-164C-44A7-A6E2-A4C00871752B}" type="slidenum">
              <a:rPr lang="ru-RU" sz="1200" b="0" strike="noStrike" spc="-1">
                <a:latin typeface="Times New Roman" panose="02020603050405020304"/>
              </a:rPr>
              <a:t>8</a:t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46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67362A3E-02AE-4074-A1B2-1619C0512B38}" type="slidenum">
              <a:rPr lang="ru-RU" sz="1200" b="0" strike="noStrike" spc="-1">
                <a:latin typeface="Times New Roman" panose="02020603050405020304"/>
              </a:rPr>
              <a:t>9</a:t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 panose="020B0604020202020204"/>
            </a:endParaRPr>
          </a:p>
        </p:txBody>
      </p:sp>
      <p:sp>
        <p:nvSpPr>
          <p:cNvPr id="47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1408CB2-FEAE-4DCC-9798-BA11983E3D1C}" type="slidenum">
              <a:rPr lang="ru-RU" sz="1200" b="0" strike="noStrike" spc="-1">
                <a:latin typeface="Times New Roman" panose="02020603050405020304"/>
              </a:rPr>
              <a:t>13</a:t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60FBDFE-C587-4B4C-A407-44438C67B59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831447-C893-4FB7-A405-85B25DF4EE90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‹#›</a:t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altLang="en-US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Семинар-практикум: </a:t>
            </a:r>
            <a:br>
              <a:rPr lang="ru-RU" altLang="en-US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altLang="en-US" b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altLang="en-US" sz="3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Сетевое взаимодействие в работе по патриотическому воспитанию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8220075" y="5325745"/>
            <a:ext cx="3831590" cy="1376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 b="1"/>
              <a:t>Выполнили: Потёмкина Э.Э</a:t>
            </a:r>
          </a:p>
          <a:p>
            <a:r>
              <a:rPr lang="ru-RU" altLang="en-US" sz="2000" b="1"/>
              <a:t>Орлова К.Г.</a:t>
            </a:r>
          </a:p>
          <a:p>
            <a:r>
              <a:rPr lang="ru-RU" altLang="en-US" sz="2000" b="1"/>
              <a:t>Доржиева А.В.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 bwMode="auto">
          <a:xfrm>
            <a:off x="1685783" y="1757100"/>
            <a:ext cx="2383941" cy="1191429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anose="020B0604020202020204" pitchFamily="34" charset="0"/>
                <a:ea typeface="SimSun" panose="02010600030101010101" pitchFamily="2" charset="-122"/>
              </a:rPr>
              <a:t>Краеведческое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00" y="3543810"/>
            <a:ext cx="3081074" cy="128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388" y="1873009"/>
            <a:ext cx="3892036" cy="153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92354" y="349702"/>
            <a:ext cx="2531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3 направления </a:t>
            </a:r>
            <a:endParaRPr lang="ru-RU" sz="2400" b="1" dirty="0"/>
          </a:p>
        </p:txBody>
      </p:sp>
      <p:cxnSp>
        <p:nvCxnSpPr>
          <p:cNvPr id="9" name="Прямая со стрелкой 8"/>
          <p:cNvCxnSpPr/>
          <p:nvPr/>
        </p:nvCxnSpPr>
        <p:spPr bwMode="auto">
          <a:xfrm flipH="1">
            <a:off x="3400023" y="811368"/>
            <a:ext cx="1352281" cy="86288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1" name="Прямая со стрелкой 10"/>
          <p:cNvCxnSpPr/>
          <p:nvPr/>
        </p:nvCxnSpPr>
        <p:spPr bwMode="auto">
          <a:xfrm flipH="1">
            <a:off x="5882812" y="726786"/>
            <a:ext cx="47427" cy="267880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</p:spPr>
      </p:cxnSp>
      <p:cxnSp>
        <p:nvCxnSpPr>
          <p:cNvPr id="13" name="Прямая со стрелкой 12"/>
          <p:cNvCxnSpPr/>
          <p:nvPr/>
        </p:nvCxnSpPr>
        <p:spPr bwMode="auto">
          <a:xfrm>
            <a:off x="7250806" y="811368"/>
            <a:ext cx="1545464" cy="862887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</p:spPr>
      </p:cxnSp>
      <p:sp>
        <p:nvSpPr>
          <p:cNvPr id="14" name="Прямоугольник 13"/>
          <p:cNvSpPr/>
          <p:nvPr/>
        </p:nvSpPr>
        <p:spPr>
          <a:xfrm>
            <a:off x="4324149" y="3999845"/>
            <a:ext cx="3006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Военно-патриотическое 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24329" y="2269969"/>
            <a:ext cx="40143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</a:t>
            </a:r>
            <a:r>
              <a:rPr lang="ru-RU" b="1" dirty="0" smtClean="0"/>
              <a:t>удожественно-эстетическое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139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5417" y="267183"/>
            <a:ext cx="46817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Практический этап: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6925" y="1275007"/>
            <a:ext cx="104834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- реализация Программы в группах детей старшего дошкольного возраста;</a:t>
            </a:r>
          </a:p>
          <a:p>
            <a:r>
              <a:rPr lang="ru-RU" sz="2400" dirty="0"/>
              <a:t>- мониторинговое обследования дошкольников, родителей и педагогов;</a:t>
            </a:r>
          </a:p>
          <a:p>
            <a:r>
              <a:rPr lang="ru-RU" sz="2400" dirty="0"/>
              <a:t>- реализация комплекса мероприятий:  проведение занятий,  мероприятий;</a:t>
            </a:r>
          </a:p>
          <a:p>
            <a:r>
              <a:rPr lang="ru-RU" sz="2400" dirty="0"/>
              <a:t>- обогащение развивающей предметно-пространственной среды;</a:t>
            </a:r>
          </a:p>
          <a:p>
            <a:r>
              <a:rPr lang="ru-RU" sz="2400" dirty="0"/>
              <a:t>- организация мероприятий с педагогами (</a:t>
            </a:r>
            <a:r>
              <a:rPr lang="ru-RU" sz="2400" dirty="0" err="1"/>
              <a:t>взаимопосещение</a:t>
            </a:r>
            <a:r>
              <a:rPr lang="ru-RU" sz="2400" dirty="0"/>
              <a:t> занятий и мероприятий,  мастер-классы,  педагогические мастерские)  и родителями  (проектная деятельность, участие детей, родителей в различных конкурсах).</a:t>
            </a:r>
          </a:p>
        </p:txBody>
      </p:sp>
    </p:spTree>
    <p:extLst>
      <p:ext uri="{BB962C8B-B14F-4D97-AF65-F5344CB8AC3E}">
        <p14:creationId xmlns:p14="http://schemas.microsoft.com/office/powerpoint/2010/main" val="3687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9156" y="225123"/>
            <a:ext cx="9174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Содержание деятельности военно-патриотическое направления: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71342"/>
              </p:ext>
            </p:extLst>
          </p:nvPr>
        </p:nvGraphicFramePr>
        <p:xfrm>
          <a:off x="991673" y="953036"/>
          <a:ext cx="9736427" cy="52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7477"/>
                <a:gridCol w="5738950"/>
              </a:tblGrid>
              <a:tr h="15970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Сотрудничество с домом культуры «Авиатор» пос. Аэропорт: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совместные просмотры военно-патриотических фильма «Девочка ищет отца» с родителями в Центре культуры и досуга об истории России во времена Великой Отечественной войны, его анализ и обсуждение с младшими школьниками</a:t>
                      </a:r>
                      <a:endParaRPr lang="ru-RU" dirty="0"/>
                    </a:p>
                  </a:txBody>
                  <a:tcPr/>
                </a:tc>
              </a:tr>
              <a:tr h="1092684">
                <a:tc>
                  <a:txBody>
                    <a:bodyPr/>
                    <a:lstStyle/>
                    <a:p>
                      <a:r>
                        <a:rPr lang="ru-RU" dirty="0" smtClean="0"/>
                        <a:t>- Сотрудничество с домом творчества </a:t>
                      </a:r>
                      <a:r>
                        <a:rPr lang="ru-RU" dirty="0" err="1" smtClean="0"/>
                        <a:t>Форус</a:t>
                      </a:r>
                      <a:r>
                        <a:rPr lang="ru-RU" dirty="0" smtClean="0"/>
                        <a:t> пос. Аэропорт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Мастер-классы по теме: «Великий день Победы, разработка открыток ко дню Победы из бумаги». Посещение ветеранов ВОВ, вручение поздравительных открыток.</a:t>
                      </a:r>
                      <a:endParaRPr lang="ru-RU" dirty="0"/>
                    </a:p>
                  </a:txBody>
                  <a:tcPr/>
                </a:tc>
              </a:tr>
              <a:tr h="840526">
                <a:tc>
                  <a:txBody>
                    <a:bodyPr/>
                    <a:lstStyle/>
                    <a:p>
                      <a:r>
                        <a:rPr lang="ru-RU" dirty="0" smtClean="0"/>
                        <a:t>- Посещение Военно-исторического музея - клуба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«Эхо войны», сотрудничество с директором клуба Александром Цыгановым (Выставка, посвященная ВОВ)</a:t>
                      </a:r>
                      <a:endParaRPr lang="ru-RU" dirty="0"/>
                    </a:p>
                  </a:txBody>
                  <a:tcPr/>
                </a:tc>
              </a:tr>
              <a:tr h="588368">
                <a:tc>
                  <a:txBody>
                    <a:bodyPr/>
                    <a:lstStyle/>
                    <a:p>
                      <a:r>
                        <a:rPr lang="ru-RU" dirty="0" smtClean="0"/>
                        <a:t>-Сотрудничество с фондом «Защитники Отечества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(мероприятия, направленные на увековечивание памяти ветеранов СВО и почтение их подвигов)</a:t>
                      </a:r>
                      <a:endParaRPr lang="ru-RU" dirty="0"/>
                    </a:p>
                  </a:txBody>
                  <a:tcPr/>
                </a:tc>
              </a:tr>
              <a:tr h="840526">
                <a:tc>
                  <a:txBody>
                    <a:bodyPr/>
                    <a:lstStyle/>
                    <a:p>
                      <a:r>
                        <a:rPr lang="ru-RU" dirty="0" smtClean="0"/>
                        <a:t>- Акция «Цветы Победы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». Высадка цветы в форме звезды, как символа Великой Победы на территории ДОУ силами родителей, воспитанников и педагогов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6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2826215" y="537785"/>
            <a:ext cx="6539400" cy="590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5550"/>
              </a:lnSpc>
            </a:pPr>
            <a:endParaRPr lang="ru-RU" sz="36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CustomShape 2"/>
          <p:cNvSpPr/>
          <p:nvPr/>
        </p:nvSpPr>
        <p:spPr>
          <a:xfrm>
            <a:off x="596471" y="1753154"/>
            <a:ext cx="10868700" cy="6045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ts val="2850"/>
              </a:lnSpc>
            </a:pPr>
            <a:endParaRPr lang="ru-RU" sz="24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1690" y="2136334"/>
            <a:ext cx="4274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Спасибо за внимание! </a:t>
            </a:r>
            <a:endParaRPr lang="ru-RU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овое поле 6"/>
          <p:cNvSpPr txBox="1"/>
          <p:nvPr/>
        </p:nvSpPr>
        <p:spPr>
          <a:xfrm>
            <a:off x="899795" y="92075"/>
            <a:ext cx="10416540" cy="913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5550"/>
              </a:lnSpc>
            </a:pPr>
            <a:endParaRPr lang="ru-RU" altLang="en-US" sz="3600" b="1" spc="-1">
              <a:solidFill>
                <a:srgbClr val="233E32"/>
              </a:solidFill>
              <a:latin typeface="Alice"/>
              <a:ea typeface="Alice"/>
              <a:sym typeface="+mn-ea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026795" y="219075"/>
            <a:ext cx="10416540" cy="9137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5550"/>
              </a:lnSpc>
            </a:pPr>
            <a:r>
              <a:rPr lang="ru-RU" altLang="en-US" sz="3600" b="1" spc="-1" dirty="0">
                <a:latin typeface="+mj-lt"/>
                <a:ea typeface="Alice"/>
                <a:cs typeface="+mj-lt"/>
                <a:sym typeface="+mn-ea"/>
              </a:rPr>
              <a:t>Актуальность темы:</a:t>
            </a: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152400" y="1067685"/>
            <a:ext cx="11911330" cy="47777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dirty="0"/>
              <a:t>Ц</a:t>
            </a:r>
            <a:r>
              <a:rPr lang="ru-RU" altLang="en-US" sz="2400" dirty="0" smtClean="0"/>
              <a:t>енность </a:t>
            </a:r>
            <a:r>
              <a:rPr lang="ru-RU" altLang="en-US" sz="2400" dirty="0"/>
              <a:t>Родины утрачивается, об этом свидетельствует то, что многие дошкольники и младшие школьники не демонстрируют осознания значимости Родины в жизни человека, не проявляют интерес к изучению и сохранению ее истории. Данная область воспитания нуждается в большей реализации.</a:t>
            </a:r>
          </a:p>
          <a:p>
            <a:endParaRPr lang="ru-RU" altLang="en-US" sz="2400" dirty="0"/>
          </a:p>
          <a:p>
            <a:r>
              <a:rPr lang="ru-RU" altLang="en-US" sz="2400" dirty="0"/>
              <a:t>Это будет возможным при разработке и реализации комплекса воспитательных мероприятий в рамках сетевого взаимодействия, направленных на гражданско-патриотическое воспитание. Сетевое взаимодействие это социальное партнерство: </a:t>
            </a:r>
            <a:r>
              <a:rPr lang="ru-RU" altLang="en-US" sz="2400" dirty="0" smtClean="0"/>
              <a:t>взаимодействие с учреждениями дополнительного образования, культуры, здравоохранения, с предприятиями и </a:t>
            </a:r>
            <a:r>
              <a:rPr lang="ru-RU" altLang="en-US" sz="2400" dirty="0"/>
              <a:t>учреждениями.</a:t>
            </a:r>
          </a:p>
          <a:p>
            <a:r>
              <a:rPr lang="ru-RU" altLang="en-US" sz="20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125" y="99695"/>
            <a:ext cx="10972800" cy="582613"/>
          </a:xfrm>
        </p:spPr>
        <p:txBody>
          <a:bodyPr/>
          <a:lstStyle/>
          <a:p>
            <a:pPr algn="ctr"/>
            <a:r>
              <a:rPr lang="ru-RU" altLang="en-US" dirty="0">
                <a:solidFill>
                  <a:schemeClr val="tx1"/>
                </a:solidFill>
              </a:rPr>
              <a:t/>
            </a:r>
            <a:br>
              <a:rPr lang="ru-RU" altLang="en-US" dirty="0">
                <a:solidFill>
                  <a:schemeClr val="tx1"/>
                </a:solidFill>
              </a:rPr>
            </a:br>
            <a:r>
              <a:rPr lang="ru-RU" altLang="en-US" dirty="0">
                <a:solidFill>
                  <a:schemeClr val="tx1"/>
                </a:solidFill>
              </a:rPr>
              <a:t/>
            </a:r>
            <a:br>
              <a:rPr lang="ru-RU" altLang="en-US" dirty="0">
                <a:solidFill>
                  <a:schemeClr val="tx1"/>
                </a:solidFill>
              </a:rPr>
            </a:br>
            <a:r>
              <a:rPr lang="ru-RU" alt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Цель:</a:t>
            </a:r>
          </a:p>
        </p:txBody>
      </p:sp>
      <p:sp>
        <p:nvSpPr>
          <p:cNvPr id="5" name="Замещающее 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en-US" dirty="0"/>
          </a:p>
          <a:p>
            <a:pPr marL="0" indent="0">
              <a:buNone/>
            </a:pPr>
            <a:r>
              <a:rPr lang="ru-RU" altLang="en-US" dirty="0"/>
              <a:t>Формирование гражданской идентичности, ценностного отношения к Родине, любви к родному краю, потребности к изучению и сохранению истории своей страны в процессе реализации программы воспитательных гражданско-патриотических мероприятий в рамках сетевого взаимодействия.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овое поле 3"/>
          <p:cNvSpPr txBox="1"/>
          <p:nvPr/>
        </p:nvSpPr>
        <p:spPr>
          <a:xfrm>
            <a:off x="702310" y="62865"/>
            <a:ext cx="9800590" cy="782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6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Задачи: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40970" y="910590"/>
            <a:ext cx="12051665" cy="5131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/>
          </a:p>
          <a:p>
            <a:endParaRPr lang="ru-RU" altLang="en-US"/>
          </a:p>
          <a:p>
            <a:r>
              <a:rPr lang="ru-RU" altLang="en-US" sz="2400"/>
              <a:t>1. Формировать представление дошкольников  об истории России и Родного края, гражданскую идентичность, ценностное отношение к Родине, любовь к родному краю, потребности к изучению и сохранению истории своей страны.</a:t>
            </a:r>
          </a:p>
          <a:p>
            <a:endParaRPr lang="ru-RU" altLang="en-US" sz="2400"/>
          </a:p>
          <a:p>
            <a:r>
              <a:rPr lang="ru-RU" altLang="en-US" sz="2400"/>
              <a:t>2. Организовать просветительскую работу с родителями , направленную на их активное вовлечение в гражданско-патриотическое воспитание детей через участие в круглых столах, вечерах вопросов и ответов, совместных воспитательных мероприятиях с детьми.</a:t>
            </a:r>
          </a:p>
          <a:p>
            <a:endParaRPr lang="ru-RU" altLang="en-US" sz="2400"/>
          </a:p>
          <a:p>
            <a:r>
              <a:rPr lang="ru-RU" altLang="en-US" sz="2400"/>
              <a:t>3. Совместно разработать и реализовать программу воспитательных мероприятий в рамках сетевого взаимодействия по реализации гражданско-патриотического воспитания дошкольников, расширить круг организаций, участвующих в подготовке и проведении комплекса воспитательных мероприятий.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191135"/>
            <a:ext cx="12005310" cy="211074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891540" y="2807970"/>
            <a:ext cx="10760075" cy="688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ts val="5550"/>
              </a:lnSpc>
            </a:pPr>
            <a:r>
              <a:rPr lang="ru-RU" sz="3200" b="1" spc="-1" dirty="0">
                <a:solidFill>
                  <a:srgbClr val="233E32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  <a:sym typeface="+mn-ea"/>
              </a:rPr>
              <a:t>Возможности сетевого взаимодействия</a:t>
            </a:r>
            <a:endParaRPr lang="ru-RU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51155" y="4493895"/>
            <a:ext cx="3569970" cy="1134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400" b="1"/>
              <a:t>Обмен опытом </a:t>
            </a:r>
          </a:p>
          <a:p>
            <a:endParaRPr lang="ru-RU" altLang="en-US"/>
          </a:p>
          <a:p>
            <a:r>
              <a:rPr lang="ru-RU" altLang="en-US"/>
              <a:t>Узнать о лучших практиках и новых методов </a:t>
            </a: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593465" y="4493895"/>
            <a:ext cx="399796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sz="2400" b="1"/>
              <a:t>Совместные проекты</a:t>
            </a:r>
          </a:p>
          <a:p>
            <a:endParaRPr lang="ru-RU" altLang="en-US"/>
          </a:p>
          <a:p>
            <a:r>
              <a:rPr lang="ru-RU" spc="-1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  <a:sym typeface="+mn-ea"/>
              </a:rPr>
              <a:t>Объедините усилия для достижения более масштабных целей</a:t>
            </a:r>
            <a:endParaRPr lang="ru-RU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7500620" y="4493895"/>
            <a:ext cx="4598035" cy="1501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50"/>
              </a:lnSpc>
            </a:pPr>
            <a:r>
              <a:rPr lang="ru-RU" sz="2400" b="1" spc="-1">
                <a:solidFill>
                  <a:srgbClr val="2C2821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  <a:sym typeface="+mn-ea"/>
              </a:rPr>
              <a:t>Расширение аудитории</a:t>
            </a:r>
            <a:endParaRPr lang="ru-RU" sz="2400" spc="-1">
              <a:solidFill>
                <a:srgbClr val="2C2821"/>
              </a:solidFill>
              <a:latin typeface="Arial" panose="020B0604020202020204" pitchFamily="34" charset="0"/>
              <a:ea typeface="Alice"/>
              <a:cs typeface="Arial" panose="020B0604020202020204" pitchFamily="34" charset="0"/>
              <a:sym typeface="+mn-ea"/>
            </a:endParaRPr>
          </a:p>
          <a:p>
            <a:pPr>
              <a:lnSpc>
                <a:spcPts val="2750"/>
              </a:lnSpc>
            </a:pPr>
            <a:r>
              <a:rPr lang="ru-RU" spc="-1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  <a:sym typeface="+mn-ea"/>
              </a:rPr>
              <a:t>Достигните новых людей и расширьте свое влияние</a:t>
            </a:r>
            <a:endParaRPr lang="ru-RU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750"/>
              </a:lnSpc>
            </a:pPr>
            <a:endParaRPr lang="ru-RU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1905" cy="679323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4089400" y="77470"/>
            <a:ext cx="7125335" cy="1348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ru-RU" sz="3600" b="1" spc="-1" dirty="0">
                <a:solidFill>
                  <a:srgbClr val="233E32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  <a:sym typeface="+mn-ea"/>
              </a:rPr>
              <a:t>Инструменты для сетевого взаимодействия</a:t>
            </a:r>
            <a:endParaRPr lang="ru-RU" altLang="en-US" sz="3600" b="1" spc="-1" dirty="0">
              <a:solidFill>
                <a:srgbClr val="233E32"/>
              </a:solidFill>
              <a:latin typeface="Arial" panose="020B0604020202020204" pitchFamily="34" charset="0"/>
              <a:ea typeface="Alice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169410" y="1761490"/>
            <a:ext cx="6096000" cy="32983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ts val="2450"/>
              </a:lnSpc>
              <a:buFont typeface="Arial" panose="020B0604020202020204" pitchFamily="34" charset="0"/>
              <a:buChar char="•"/>
            </a:pPr>
            <a:r>
              <a:rPr lang="ru-RU" sz="2400" b="1" spc="-1" dirty="0">
                <a:solidFill>
                  <a:srgbClr val="2C2821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  <a:sym typeface="+mn-ea"/>
              </a:rPr>
              <a:t>Социальные сети</a:t>
            </a:r>
          </a:p>
          <a:p>
            <a:pPr>
              <a:lnSpc>
                <a:spcPts val="2450"/>
              </a:lnSpc>
            </a:pPr>
            <a:r>
              <a:rPr lang="ru-RU" sz="2000" spc="-1" dirty="0" err="1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  <a:sym typeface="+mn-ea"/>
              </a:rPr>
              <a:t>Facebook</a:t>
            </a:r>
            <a:r>
              <a:rPr lang="ru-RU" sz="2000" spc="-1" dirty="0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  <a:sym typeface="+mn-ea"/>
              </a:rPr>
              <a:t>, </a:t>
            </a:r>
            <a:r>
              <a:rPr lang="ru-RU" sz="2000" spc="-1" dirty="0" err="1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  <a:sym typeface="+mn-ea"/>
              </a:rPr>
              <a:t>Instagram</a:t>
            </a:r>
            <a:r>
              <a:rPr lang="ru-RU" sz="2000" spc="-1" dirty="0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  <a:sym typeface="+mn-ea"/>
              </a:rPr>
              <a:t>, </a:t>
            </a:r>
            <a:r>
              <a:rPr lang="ru-RU" sz="2000" spc="-1" dirty="0" err="1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  <a:sym typeface="+mn-ea"/>
              </a:rPr>
              <a:t>ВКонтакте</a:t>
            </a:r>
            <a:endParaRPr lang="ru-RU" sz="2000" spc="-1" dirty="0">
              <a:solidFill>
                <a:srgbClr val="2C2821"/>
              </a:solidFill>
              <a:latin typeface="Arial" panose="020B0604020202020204" pitchFamily="34" charset="0"/>
              <a:ea typeface="Lora"/>
              <a:cs typeface="Arial" panose="020B0604020202020204" pitchFamily="34" charset="0"/>
              <a:sym typeface="+mn-ea"/>
            </a:endParaRPr>
          </a:p>
          <a:p>
            <a:pPr>
              <a:lnSpc>
                <a:spcPts val="2450"/>
              </a:lnSpc>
            </a:pPr>
            <a:endParaRPr lang="ru-RU" sz="1950" b="0" strike="noStrike" spc="-1" dirty="0">
              <a:solidFill>
                <a:srgbClr val="2C2821"/>
              </a:solidFill>
              <a:latin typeface="Lora"/>
              <a:ea typeface="Lora"/>
              <a:sym typeface="+mn-ea"/>
            </a:endParaRPr>
          </a:p>
          <a:p>
            <a:pPr marL="342900" indent="-342900">
              <a:lnSpc>
                <a:spcPts val="2450"/>
              </a:lnSpc>
              <a:buFont typeface="Arial" panose="020B0604020202020204" pitchFamily="34" charset="0"/>
              <a:buChar char="•"/>
            </a:pPr>
            <a:r>
              <a:rPr lang="ru-RU" sz="2400" b="1" spc="-1" dirty="0">
                <a:solidFill>
                  <a:srgbClr val="2C2821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  <a:sym typeface="+mn-ea"/>
              </a:rPr>
              <a:t>Электронная почта</a:t>
            </a:r>
          </a:p>
          <a:p>
            <a:pPr indent="0">
              <a:lnSpc>
                <a:spcPts val="2450"/>
              </a:lnSpc>
              <a:buFont typeface="Arial" panose="020B0604020202020204" pitchFamily="34" charset="0"/>
              <a:buNone/>
            </a:pPr>
            <a:r>
              <a:rPr lang="ru-RU" sz="2000" spc="-1" dirty="0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  <a:sym typeface="+mn-ea"/>
              </a:rPr>
              <a:t>Для общения и обмена информацией</a:t>
            </a:r>
          </a:p>
          <a:p>
            <a:pPr indent="0">
              <a:lnSpc>
                <a:spcPts val="2450"/>
              </a:lnSpc>
              <a:buFont typeface="Arial" panose="020B0604020202020204" pitchFamily="34" charset="0"/>
              <a:buNone/>
            </a:pPr>
            <a:endParaRPr lang="ru-RU" altLang="en-US" sz="1950" spc="-1" dirty="0">
              <a:solidFill>
                <a:srgbClr val="2C2821"/>
              </a:solidFill>
              <a:latin typeface="Alice"/>
              <a:ea typeface="Alice"/>
              <a:sym typeface="+mn-ea"/>
            </a:endParaRPr>
          </a:p>
          <a:p>
            <a:pPr marL="342900" indent="-342900">
              <a:lnSpc>
                <a:spcPts val="2450"/>
              </a:lnSpc>
              <a:buFont typeface="Arial" panose="020B0604020202020204" pitchFamily="34" charset="0"/>
              <a:buChar char="•"/>
            </a:pPr>
            <a:r>
              <a:rPr lang="ru-RU" sz="2400" b="1" spc="-1" dirty="0">
                <a:solidFill>
                  <a:srgbClr val="2C2821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  <a:sym typeface="+mn-ea"/>
              </a:rPr>
              <a:t>Видеоконференции</a:t>
            </a:r>
          </a:p>
          <a:p>
            <a:pPr marL="342900" indent="-342900">
              <a:lnSpc>
                <a:spcPts val="2450"/>
              </a:lnSpc>
              <a:buFont typeface="Arial" panose="020B0604020202020204" pitchFamily="34" charset="0"/>
              <a:buChar char="•"/>
            </a:pPr>
            <a:endParaRPr lang="ru-RU" sz="2400" b="1" strike="noStrike" spc="-1" dirty="0">
              <a:solidFill>
                <a:srgbClr val="2C2821"/>
              </a:solidFill>
              <a:latin typeface="Arial" panose="020B0604020202020204" pitchFamily="34" charset="0"/>
              <a:ea typeface="Alice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ts val="2450"/>
              </a:lnSpc>
              <a:buFont typeface="Arial" panose="020B0604020202020204" pitchFamily="34" charset="0"/>
              <a:buNone/>
            </a:pPr>
            <a:r>
              <a:rPr lang="ru-RU" spc="-1" dirty="0" err="1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  <a:sym typeface="+mn-ea"/>
              </a:rPr>
              <a:t>Zoom</a:t>
            </a:r>
            <a:r>
              <a:rPr lang="ru-RU" spc="-1" dirty="0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  <a:sym typeface="+mn-ea"/>
              </a:rPr>
              <a:t>, </a:t>
            </a:r>
            <a:r>
              <a:rPr lang="ru-RU" spc="-1" dirty="0" err="1" smtClean="0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  <a:sym typeface="+mn-ea"/>
              </a:rPr>
              <a:t>Skype</a:t>
            </a:r>
            <a:r>
              <a:rPr lang="ru-RU" spc="-1" dirty="0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  <a:sym typeface="+mn-ea"/>
              </a:rPr>
              <a:t>.</a:t>
            </a:r>
            <a:endParaRPr lang="ru-RU" sz="2400" b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ts val="2450"/>
              </a:lnSpc>
              <a:buFont typeface="Arial" panose="020B0604020202020204" pitchFamily="34" charset="0"/>
              <a:buNone/>
            </a:pPr>
            <a:endParaRPr lang="ru-RU" altLang="en-US" sz="2400" b="1" spc="-1" dirty="0">
              <a:solidFill>
                <a:srgbClr val="2C2821"/>
              </a:solidFill>
              <a:latin typeface="Arial" panose="020B0604020202020204" pitchFamily="34" charset="0"/>
              <a:ea typeface="Alice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ustomShape 1"/>
          <p:cNvSpPr/>
          <p:nvPr/>
        </p:nvSpPr>
        <p:spPr>
          <a:xfrm>
            <a:off x="1116795" y="457150"/>
            <a:ext cx="9057300" cy="590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5550"/>
              </a:lnSpc>
            </a:pPr>
            <a:r>
              <a:rPr lang="ru-RU" sz="3600" b="1" strike="noStrike" spc="-1">
                <a:solidFill>
                  <a:srgbClr val="233E32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</a:rPr>
              <a:t>Распределение ролей и ответственности</a:t>
            </a:r>
            <a:endParaRPr lang="ru-RU" sz="3600" b="1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5" name="Image 0"/>
          <p:cNvPicPr/>
          <p:nvPr/>
        </p:nvPicPr>
        <p:blipFill>
          <a:blip r:embed="rId3"/>
          <a:stretch>
            <a:fillRect/>
          </a:stretch>
        </p:blipFill>
        <p:spPr>
          <a:xfrm>
            <a:off x="2481900" y="2232300"/>
            <a:ext cx="1793100" cy="1088700"/>
          </a:xfrm>
          <a:prstGeom prst="rect">
            <a:avLst/>
          </a:prstGeom>
          <a:ln>
            <a:noFill/>
          </a:ln>
        </p:spPr>
      </p:pic>
      <p:sp>
        <p:nvSpPr>
          <p:cNvPr id="406" name="CustomShape 2"/>
          <p:cNvSpPr/>
          <p:nvPr/>
        </p:nvSpPr>
        <p:spPr>
          <a:xfrm>
            <a:off x="3328200" y="2723100"/>
            <a:ext cx="100800" cy="3777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3550"/>
              </a:lnSpc>
            </a:pPr>
            <a:r>
              <a:rPr lang="ru-RU" sz="1835" b="0" strike="noStrike" spc="-1">
                <a:solidFill>
                  <a:srgbClr val="2C2821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07" name="CustomShape 3"/>
          <p:cNvSpPr/>
          <p:nvPr/>
        </p:nvSpPr>
        <p:spPr>
          <a:xfrm>
            <a:off x="4464300" y="2421300"/>
            <a:ext cx="2362500" cy="2949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2750"/>
              </a:lnSpc>
            </a:pPr>
            <a:r>
              <a:rPr lang="ru-RU" sz="2000" b="0" strike="noStrike" spc="-1">
                <a:solidFill>
                  <a:srgbClr val="2C2821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</a:rPr>
              <a:t>Руководитель</a:t>
            </a:r>
            <a:endParaRPr lang="ru-RU" sz="2000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CustomShape 4"/>
          <p:cNvSpPr/>
          <p:nvPr/>
        </p:nvSpPr>
        <p:spPr>
          <a:xfrm>
            <a:off x="4464300" y="2830200"/>
            <a:ext cx="3118200" cy="3021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2850"/>
              </a:lnSpc>
            </a:pPr>
            <a:r>
              <a:rPr lang="ru-RU" b="0" strike="noStrike" spc="-1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</a:rPr>
              <a:t>Ответственность за координацию</a:t>
            </a:r>
            <a:endParaRPr lang="ru-RU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CustomShape 5"/>
          <p:cNvSpPr/>
          <p:nvPr/>
        </p:nvSpPr>
        <p:spPr>
          <a:xfrm>
            <a:off x="4322700" y="3332400"/>
            <a:ext cx="7160400" cy="1230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410" name="Image 1"/>
          <p:cNvPicPr/>
          <p:nvPr/>
        </p:nvPicPr>
        <p:blipFill>
          <a:blip r:embed="rId4"/>
          <a:stretch>
            <a:fillRect/>
          </a:stretch>
        </p:blipFill>
        <p:spPr>
          <a:xfrm>
            <a:off x="1585200" y="3368700"/>
            <a:ext cx="3586500" cy="1088700"/>
          </a:xfrm>
          <a:prstGeom prst="rect">
            <a:avLst/>
          </a:prstGeom>
          <a:ln>
            <a:noFill/>
          </a:ln>
        </p:spPr>
      </p:pic>
      <p:sp>
        <p:nvSpPr>
          <p:cNvPr id="411" name="CustomShape 6"/>
          <p:cNvSpPr/>
          <p:nvPr/>
        </p:nvSpPr>
        <p:spPr>
          <a:xfrm>
            <a:off x="3320700" y="3724500"/>
            <a:ext cx="115800" cy="3777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3550"/>
              </a:lnSpc>
            </a:pPr>
            <a:r>
              <a:rPr lang="ru-RU" sz="1835" b="0" strike="noStrike" spc="-1">
                <a:solidFill>
                  <a:srgbClr val="2C2821"/>
                </a:solidFill>
                <a:latin typeface="+mj-lt"/>
                <a:ea typeface="Alice"/>
                <a:cs typeface="+mj-lt"/>
              </a:rPr>
              <a:t>2</a:t>
            </a:r>
          </a:p>
        </p:txBody>
      </p:sp>
      <p:sp>
        <p:nvSpPr>
          <p:cNvPr id="412" name="CustomShape 7"/>
          <p:cNvSpPr/>
          <p:nvPr/>
        </p:nvSpPr>
        <p:spPr>
          <a:xfrm>
            <a:off x="5361000" y="3557700"/>
            <a:ext cx="2362500" cy="2949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2750"/>
              </a:lnSpc>
            </a:pPr>
            <a:r>
              <a:rPr lang="ru-RU" sz="2000" b="0" strike="noStrike" spc="-1">
                <a:solidFill>
                  <a:srgbClr val="2C2821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</a:rPr>
              <a:t>Команда</a:t>
            </a:r>
            <a:endParaRPr lang="ru-RU" sz="2000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CustomShape 8"/>
          <p:cNvSpPr/>
          <p:nvPr/>
        </p:nvSpPr>
        <p:spPr>
          <a:xfrm>
            <a:off x="5361000" y="3953265"/>
            <a:ext cx="3535200" cy="3021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2850"/>
              </a:lnSpc>
            </a:pPr>
            <a:r>
              <a:rPr lang="ru-RU" b="0" strike="noStrike" spc="-1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</a:rPr>
              <a:t>Ответственность за выполнение задач</a:t>
            </a:r>
            <a:endParaRPr lang="ru-RU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CustomShape 9"/>
          <p:cNvSpPr/>
          <p:nvPr/>
        </p:nvSpPr>
        <p:spPr>
          <a:xfrm>
            <a:off x="5219400" y="4468800"/>
            <a:ext cx="6263700" cy="1230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pic>
        <p:nvPicPr>
          <p:cNvPr id="415" name="Image 2"/>
          <p:cNvPicPr/>
          <p:nvPr/>
        </p:nvPicPr>
        <p:blipFill>
          <a:blip r:embed="rId5"/>
          <a:stretch>
            <a:fillRect/>
          </a:stretch>
        </p:blipFill>
        <p:spPr>
          <a:xfrm>
            <a:off x="688500" y="4505100"/>
            <a:ext cx="5379900" cy="1088700"/>
          </a:xfrm>
          <a:prstGeom prst="rect">
            <a:avLst/>
          </a:prstGeom>
          <a:ln>
            <a:noFill/>
          </a:ln>
        </p:spPr>
      </p:pic>
      <p:sp>
        <p:nvSpPr>
          <p:cNvPr id="416" name="CustomShape 10"/>
          <p:cNvSpPr/>
          <p:nvPr/>
        </p:nvSpPr>
        <p:spPr>
          <a:xfrm>
            <a:off x="3321000" y="4860600"/>
            <a:ext cx="114900" cy="3777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3550"/>
              </a:lnSpc>
            </a:pPr>
            <a:r>
              <a:rPr lang="ru-RU" sz="1835" b="0" strike="noStrike" spc="-1">
                <a:solidFill>
                  <a:srgbClr val="2C2821"/>
                </a:solidFill>
                <a:latin typeface="+mj-lt"/>
                <a:ea typeface="Alice"/>
                <a:cs typeface="+mj-lt"/>
              </a:rPr>
              <a:t>3</a:t>
            </a:r>
          </a:p>
        </p:txBody>
      </p:sp>
      <p:sp>
        <p:nvSpPr>
          <p:cNvPr id="417" name="CustomShape 11"/>
          <p:cNvSpPr/>
          <p:nvPr/>
        </p:nvSpPr>
        <p:spPr>
          <a:xfrm>
            <a:off x="6257700" y="4694100"/>
            <a:ext cx="2362500" cy="2949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2750"/>
              </a:lnSpc>
            </a:pPr>
            <a:r>
              <a:rPr lang="ru-RU" sz="2000" b="0" strike="noStrike" spc="-1">
                <a:solidFill>
                  <a:srgbClr val="2C2821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</a:rPr>
              <a:t>Партнеры</a:t>
            </a:r>
            <a:endParaRPr lang="ru-RU" sz="2000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CustomShape 12"/>
          <p:cNvSpPr/>
          <p:nvPr/>
        </p:nvSpPr>
        <p:spPr>
          <a:xfrm>
            <a:off x="6257700" y="5102700"/>
            <a:ext cx="2905500" cy="3021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2850"/>
              </a:lnSpc>
            </a:pPr>
            <a:r>
              <a:rPr lang="ru-RU" b="0" strike="noStrike" spc="-1">
                <a:solidFill>
                  <a:srgbClr val="2C2821"/>
                </a:solidFill>
                <a:latin typeface="+mj-lt"/>
                <a:ea typeface="Lora"/>
                <a:cs typeface="+mj-lt"/>
              </a:rPr>
              <a:t>Совместное участие в проектах</a:t>
            </a:r>
            <a:endParaRPr lang="ru-RU" b="0" strike="noStrike" spc="-1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CustomShape 1"/>
          <p:cNvSpPr/>
          <p:nvPr/>
        </p:nvSpPr>
        <p:spPr>
          <a:xfrm>
            <a:off x="2934165" y="347820"/>
            <a:ext cx="7614300" cy="590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5550"/>
              </a:lnSpc>
            </a:pPr>
            <a:r>
              <a:rPr lang="ru-RU" sz="3600" b="1" strike="noStrike" spc="-1">
                <a:solidFill>
                  <a:srgbClr val="233E32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</a:rPr>
              <a:t>Реализация совместных проектов</a:t>
            </a:r>
            <a:endParaRPr lang="ru-RU" sz="3600" b="1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CustomShape 2"/>
          <p:cNvSpPr/>
          <p:nvPr/>
        </p:nvSpPr>
        <p:spPr>
          <a:xfrm>
            <a:off x="661500" y="2185200"/>
            <a:ext cx="1811100" cy="1088700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421" name="CustomShape 3"/>
          <p:cNvSpPr/>
          <p:nvPr/>
        </p:nvSpPr>
        <p:spPr>
          <a:xfrm>
            <a:off x="850500" y="2540700"/>
            <a:ext cx="100800" cy="3777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3550"/>
              </a:lnSpc>
            </a:pPr>
            <a:r>
              <a:rPr lang="ru-RU" sz="1835" b="0" strike="noStrike" spc="-1">
                <a:solidFill>
                  <a:srgbClr val="2C2821"/>
                </a:solidFill>
                <a:latin typeface="Alice"/>
                <a:ea typeface="Alice"/>
              </a:rPr>
              <a:t>1</a:t>
            </a:r>
            <a:endParaRPr lang="ru-RU" sz="1835" b="0" strike="noStrike" spc="-1">
              <a:latin typeface="Arial" panose="020B0604020202020204"/>
            </a:endParaRPr>
          </a:p>
        </p:txBody>
      </p:sp>
      <p:sp>
        <p:nvSpPr>
          <p:cNvPr id="422" name="CustomShape 4"/>
          <p:cNvSpPr/>
          <p:nvPr/>
        </p:nvSpPr>
        <p:spPr>
          <a:xfrm>
            <a:off x="2661900" y="2374200"/>
            <a:ext cx="2362500" cy="2949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2750"/>
              </a:lnSpc>
            </a:pPr>
            <a:r>
              <a:rPr lang="ru-RU" sz="2000" b="1" strike="noStrike" spc="-1">
                <a:solidFill>
                  <a:srgbClr val="2C2821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</a:rPr>
              <a:t>Планирование</a:t>
            </a:r>
            <a:endParaRPr lang="ru-RU" sz="2000" b="1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CustomShape 5"/>
          <p:cNvSpPr/>
          <p:nvPr/>
        </p:nvSpPr>
        <p:spPr>
          <a:xfrm>
            <a:off x="2661900" y="2782800"/>
            <a:ext cx="2564700" cy="3021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2850"/>
              </a:lnSpc>
            </a:pPr>
            <a:r>
              <a:rPr lang="ru-RU" b="0" strike="noStrike" spc="-1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</a:rPr>
              <a:t>Определение целей и задач</a:t>
            </a:r>
            <a:endParaRPr lang="ru-RU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CustomShape 6"/>
          <p:cNvSpPr/>
          <p:nvPr/>
        </p:nvSpPr>
        <p:spPr>
          <a:xfrm>
            <a:off x="2567400" y="3261600"/>
            <a:ext cx="8868300" cy="1230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425" name="CustomShape 7"/>
          <p:cNvSpPr/>
          <p:nvPr/>
        </p:nvSpPr>
        <p:spPr>
          <a:xfrm>
            <a:off x="661500" y="3368700"/>
            <a:ext cx="3622800" cy="1088700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426" name="CustomShape 8"/>
          <p:cNvSpPr/>
          <p:nvPr/>
        </p:nvSpPr>
        <p:spPr>
          <a:xfrm>
            <a:off x="850500" y="3724500"/>
            <a:ext cx="115800" cy="3777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3550"/>
              </a:lnSpc>
            </a:pPr>
            <a:r>
              <a:rPr lang="ru-RU" sz="1835" b="0" strike="noStrike" spc="-1">
                <a:solidFill>
                  <a:srgbClr val="2C2821"/>
                </a:solidFill>
                <a:latin typeface="Alice"/>
                <a:ea typeface="Alice"/>
              </a:rPr>
              <a:t>2</a:t>
            </a:r>
            <a:endParaRPr lang="ru-RU" sz="1835" b="0" strike="noStrike" spc="-1">
              <a:latin typeface="Arial" panose="020B0604020202020204"/>
            </a:endParaRPr>
          </a:p>
        </p:txBody>
      </p:sp>
      <p:sp>
        <p:nvSpPr>
          <p:cNvPr id="427" name="CustomShape 9"/>
          <p:cNvSpPr/>
          <p:nvPr/>
        </p:nvSpPr>
        <p:spPr>
          <a:xfrm>
            <a:off x="4473600" y="3557700"/>
            <a:ext cx="2362500" cy="2949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2750"/>
              </a:lnSpc>
            </a:pPr>
            <a:r>
              <a:rPr lang="ru-RU" sz="2000" b="1" strike="noStrike" spc="-1">
                <a:solidFill>
                  <a:srgbClr val="2C2821"/>
                </a:solidFill>
                <a:latin typeface="+mj-lt"/>
                <a:ea typeface="Alice"/>
                <a:cs typeface="+mj-lt"/>
              </a:rPr>
              <a:t>Реализация</a:t>
            </a:r>
            <a:endParaRPr lang="ru-RU" sz="2000" b="1" strike="noStrike" spc="-1">
              <a:latin typeface="+mj-lt"/>
              <a:cs typeface="+mj-lt"/>
            </a:endParaRPr>
          </a:p>
        </p:txBody>
      </p:sp>
      <p:sp>
        <p:nvSpPr>
          <p:cNvPr id="428" name="CustomShape 10"/>
          <p:cNvSpPr/>
          <p:nvPr/>
        </p:nvSpPr>
        <p:spPr>
          <a:xfrm>
            <a:off x="4473600" y="3966600"/>
            <a:ext cx="3166200" cy="3021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2850"/>
              </a:lnSpc>
            </a:pPr>
            <a:r>
              <a:rPr lang="ru-RU" b="0" strike="noStrike" spc="-1">
                <a:solidFill>
                  <a:srgbClr val="2C2821"/>
                </a:solidFill>
                <a:latin typeface="+mj-lt"/>
                <a:ea typeface="Lora"/>
                <a:cs typeface="+mj-lt"/>
              </a:rPr>
              <a:t>Выполнение задач и мероприятий</a:t>
            </a:r>
            <a:endParaRPr lang="ru-RU" b="0" strike="noStrike" spc="-1">
              <a:latin typeface="+mj-lt"/>
              <a:cs typeface="+mj-lt"/>
            </a:endParaRPr>
          </a:p>
        </p:txBody>
      </p:sp>
      <p:sp>
        <p:nvSpPr>
          <p:cNvPr id="429" name="CustomShape 11"/>
          <p:cNvSpPr/>
          <p:nvPr/>
        </p:nvSpPr>
        <p:spPr>
          <a:xfrm>
            <a:off x="4378800" y="4445100"/>
            <a:ext cx="7056900" cy="12300"/>
          </a:xfrm>
          <a:prstGeom prst="roundRect">
            <a:avLst>
              <a:gd name="adj" fmla="val 223256"/>
            </a:avLst>
          </a:prstGeom>
          <a:solidFill>
            <a:srgbClr val="D6D3CC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430" name="CustomShape 12"/>
          <p:cNvSpPr/>
          <p:nvPr/>
        </p:nvSpPr>
        <p:spPr>
          <a:xfrm>
            <a:off x="661500" y="4552500"/>
            <a:ext cx="5434200" cy="1088700"/>
          </a:xfrm>
          <a:prstGeom prst="roundRect">
            <a:avLst>
              <a:gd name="adj" fmla="val 2603"/>
            </a:avLst>
          </a:prstGeom>
          <a:solidFill>
            <a:srgbClr val="F0EDE6"/>
          </a:solidFill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</p:sp>
      <p:sp>
        <p:nvSpPr>
          <p:cNvPr id="431" name="CustomShape 13"/>
          <p:cNvSpPr/>
          <p:nvPr/>
        </p:nvSpPr>
        <p:spPr>
          <a:xfrm>
            <a:off x="850500" y="4908000"/>
            <a:ext cx="114900" cy="3777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3550"/>
              </a:lnSpc>
            </a:pPr>
            <a:r>
              <a:rPr lang="ru-RU" sz="1835" b="0" strike="noStrike" spc="-1">
                <a:solidFill>
                  <a:srgbClr val="2C2821"/>
                </a:solidFill>
                <a:latin typeface="Alice"/>
                <a:ea typeface="Alice"/>
              </a:rPr>
              <a:t>3</a:t>
            </a:r>
            <a:endParaRPr lang="ru-RU" sz="1835" b="0" strike="noStrike" spc="-1">
              <a:latin typeface="Arial" panose="020B0604020202020204"/>
            </a:endParaRPr>
          </a:p>
        </p:txBody>
      </p:sp>
      <p:sp>
        <p:nvSpPr>
          <p:cNvPr id="432" name="CustomShape 14"/>
          <p:cNvSpPr/>
          <p:nvPr/>
        </p:nvSpPr>
        <p:spPr>
          <a:xfrm>
            <a:off x="6285000" y="4741500"/>
            <a:ext cx="2362500" cy="2949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2750"/>
              </a:lnSpc>
            </a:pPr>
            <a:r>
              <a:rPr lang="ru-RU" sz="2000" b="1" strike="noStrike" spc="-1">
                <a:solidFill>
                  <a:srgbClr val="2C2821"/>
                </a:solidFill>
                <a:latin typeface="+mj-lt"/>
                <a:ea typeface="Alice"/>
                <a:cs typeface="+mj-lt"/>
              </a:rPr>
              <a:t>Оценка</a:t>
            </a:r>
            <a:endParaRPr lang="ru-RU" sz="2000" b="1" strike="noStrike" spc="-1">
              <a:latin typeface="+mj-lt"/>
              <a:cs typeface="+mj-lt"/>
            </a:endParaRPr>
          </a:p>
        </p:txBody>
      </p:sp>
      <p:sp>
        <p:nvSpPr>
          <p:cNvPr id="433" name="CustomShape 15"/>
          <p:cNvSpPr/>
          <p:nvPr/>
        </p:nvSpPr>
        <p:spPr>
          <a:xfrm>
            <a:off x="6285000" y="5150100"/>
            <a:ext cx="3142500" cy="3021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2850"/>
              </a:lnSpc>
            </a:pPr>
            <a:r>
              <a:rPr lang="ru-RU" b="0" strike="noStrike" spc="-1">
                <a:solidFill>
                  <a:srgbClr val="2C2821"/>
                </a:solidFill>
                <a:latin typeface="+mj-lt"/>
                <a:ea typeface="Lora"/>
                <a:cs typeface="+mj-lt"/>
              </a:rPr>
              <a:t>Анализ результатов и достижения</a:t>
            </a:r>
            <a:endParaRPr lang="ru-RU" b="0" strike="noStrike" spc="-1">
              <a:latin typeface="+mj-lt"/>
              <a:cs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Image 0"/>
          <p:cNvPicPr/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1700" cy="6857700"/>
          </a:xfrm>
          <a:prstGeom prst="rect">
            <a:avLst/>
          </a:prstGeom>
          <a:ln>
            <a:noFill/>
          </a:ln>
        </p:spPr>
      </p:pic>
      <p:sp>
        <p:nvSpPr>
          <p:cNvPr id="435" name="CustomShape 1"/>
          <p:cNvSpPr/>
          <p:nvPr/>
        </p:nvSpPr>
        <p:spPr>
          <a:xfrm>
            <a:off x="564000" y="443100"/>
            <a:ext cx="6181200" cy="5031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>
              <a:lnSpc>
                <a:spcPts val="4750"/>
              </a:lnSpc>
            </a:pPr>
            <a:endParaRPr lang="ru-RU" sz="3600" b="1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CustomShape 2"/>
          <p:cNvSpPr/>
          <p:nvPr/>
        </p:nvSpPr>
        <p:spPr>
          <a:xfrm>
            <a:off x="564000" y="1269000"/>
            <a:ext cx="6491700" cy="5313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5000"/>
              </a:lnSpc>
            </a:pPr>
            <a:r>
              <a:rPr lang="ru-RU" sz="4165" b="0" strike="noStrike" spc="-1">
                <a:solidFill>
                  <a:srgbClr val="2C2821"/>
                </a:solidFill>
                <a:latin typeface="Alice"/>
                <a:ea typeface="Alice"/>
              </a:rPr>
              <a:t>1</a:t>
            </a:r>
            <a:endParaRPr lang="ru-RU" sz="4165" b="0" strike="noStrike" spc="-1">
              <a:latin typeface="Arial" panose="020B0604020202020204"/>
            </a:endParaRPr>
          </a:p>
        </p:txBody>
      </p:sp>
      <p:sp>
        <p:nvSpPr>
          <p:cNvPr id="437" name="CustomShape 3"/>
          <p:cNvSpPr/>
          <p:nvPr/>
        </p:nvSpPr>
        <p:spPr>
          <a:xfrm>
            <a:off x="2802900" y="2002200"/>
            <a:ext cx="2013900" cy="251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2350"/>
              </a:lnSpc>
            </a:pPr>
            <a:r>
              <a:rPr lang="ru-RU" sz="2000" b="1" strike="noStrike" spc="-1">
                <a:solidFill>
                  <a:srgbClr val="2C2821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</a:rPr>
              <a:t>Синергия</a:t>
            </a:r>
            <a:endParaRPr lang="ru-RU" sz="2000" b="1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CustomShape 4"/>
          <p:cNvSpPr/>
          <p:nvPr/>
        </p:nvSpPr>
        <p:spPr>
          <a:xfrm>
            <a:off x="564000" y="2350500"/>
            <a:ext cx="6491700" cy="257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b="0" strike="noStrike" spc="-1">
                <a:solidFill>
                  <a:srgbClr val="2C2821"/>
                </a:solidFill>
                <a:latin typeface="Arial" panose="020B0604020202020204" pitchFamily="34" charset="0"/>
                <a:ea typeface="Lora"/>
                <a:cs typeface="Arial" panose="020B0604020202020204" pitchFamily="34" charset="0"/>
              </a:rPr>
              <a:t>Объединение усилий для достижения большего</a:t>
            </a:r>
            <a:endParaRPr lang="ru-RU" b="0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CustomShape 5"/>
          <p:cNvSpPr/>
          <p:nvPr/>
        </p:nvSpPr>
        <p:spPr>
          <a:xfrm>
            <a:off x="564000" y="3172200"/>
            <a:ext cx="6491700" cy="5313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5000"/>
              </a:lnSpc>
            </a:pPr>
            <a:r>
              <a:rPr lang="ru-RU" sz="4165" b="0" strike="noStrike" spc="-1">
                <a:solidFill>
                  <a:srgbClr val="2C2821"/>
                </a:solidFill>
                <a:latin typeface="Alice"/>
                <a:ea typeface="Alice"/>
              </a:rPr>
              <a:t>2</a:t>
            </a:r>
            <a:endParaRPr lang="ru-RU" sz="4165" b="0" strike="noStrike" spc="-1">
              <a:latin typeface="Arial" panose="020B0604020202020204"/>
            </a:endParaRPr>
          </a:p>
        </p:txBody>
      </p:sp>
      <p:sp>
        <p:nvSpPr>
          <p:cNvPr id="440" name="CustomShape 6"/>
          <p:cNvSpPr/>
          <p:nvPr/>
        </p:nvSpPr>
        <p:spPr>
          <a:xfrm>
            <a:off x="2802900" y="3905400"/>
            <a:ext cx="2013900" cy="251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2350"/>
              </a:lnSpc>
            </a:pPr>
            <a:r>
              <a:rPr lang="ru-RU" sz="2000" b="1" strike="noStrike" spc="-1">
                <a:solidFill>
                  <a:srgbClr val="2C2821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</a:rPr>
              <a:t>Инновации</a:t>
            </a:r>
            <a:endParaRPr lang="ru-RU" sz="2000" b="1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CustomShape 7"/>
          <p:cNvSpPr/>
          <p:nvPr/>
        </p:nvSpPr>
        <p:spPr>
          <a:xfrm>
            <a:off x="564000" y="4253700"/>
            <a:ext cx="6491700" cy="257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b="0" strike="noStrike" spc="-1">
                <a:solidFill>
                  <a:srgbClr val="2C2821"/>
                </a:solidFill>
                <a:latin typeface="+mj-lt"/>
                <a:ea typeface="Lora"/>
                <a:cs typeface="+mj-lt"/>
              </a:rPr>
              <a:t>Поощрение новых идей и подходов</a:t>
            </a:r>
            <a:endParaRPr lang="ru-RU" b="0" strike="noStrike" spc="-1">
              <a:latin typeface="+mj-lt"/>
              <a:cs typeface="+mj-lt"/>
            </a:endParaRPr>
          </a:p>
        </p:txBody>
      </p:sp>
      <p:sp>
        <p:nvSpPr>
          <p:cNvPr id="442" name="CustomShape 8"/>
          <p:cNvSpPr/>
          <p:nvPr/>
        </p:nvSpPr>
        <p:spPr>
          <a:xfrm>
            <a:off x="564000" y="5075400"/>
            <a:ext cx="6491700" cy="5313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5000"/>
              </a:lnSpc>
            </a:pPr>
            <a:r>
              <a:rPr lang="ru-RU" sz="4165" b="0" strike="noStrike" spc="-1">
                <a:solidFill>
                  <a:srgbClr val="2C2821"/>
                </a:solidFill>
                <a:latin typeface="Alice"/>
                <a:ea typeface="Alice"/>
              </a:rPr>
              <a:t>3</a:t>
            </a:r>
            <a:endParaRPr lang="ru-RU" sz="4165" b="0" strike="noStrike" spc="-1">
              <a:latin typeface="Arial" panose="020B0604020202020204"/>
            </a:endParaRPr>
          </a:p>
        </p:txBody>
      </p:sp>
      <p:sp>
        <p:nvSpPr>
          <p:cNvPr id="443" name="CustomShape 9"/>
          <p:cNvSpPr/>
          <p:nvPr/>
        </p:nvSpPr>
        <p:spPr>
          <a:xfrm>
            <a:off x="2802900" y="5808600"/>
            <a:ext cx="2013900" cy="251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2350"/>
              </a:lnSpc>
            </a:pPr>
            <a:r>
              <a:rPr lang="ru-RU" sz="2000" b="1" strike="noStrike" spc="-1">
                <a:solidFill>
                  <a:srgbClr val="2C2821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</a:rPr>
              <a:t>Эффективность</a:t>
            </a:r>
            <a:endParaRPr lang="ru-RU" sz="2000" b="1" strike="noStrike" spc="-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4" name="CustomShape 10"/>
          <p:cNvSpPr/>
          <p:nvPr/>
        </p:nvSpPr>
        <p:spPr>
          <a:xfrm>
            <a:off x="564000" y="6156900"/>
            <a:ext cx="6491700" cy="257400"/>
          </a:xfrm>
          <a:prstGeom prst="rect">
            <a:avLst/>
          </a:prstGeom>
          <a:noFill/>
          <a:ln>
            <a:noFill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/>
        </p:style>
        <p:txBody>
          <a:bodyPr wrap="none" lIns="0" tIns="0" rIns="0" bIns="0">
            <a:noAutofit/>
          </a:bodyPr>
          <a:lstStyle/>
          <a:p>
            <a:pPr algn="ctr">
              <a:lnSpc>
                <a:spcPts val="2400"/>
              </a:lnSpc>
            </a:pPr>
            <a:r>
              <a:rPr lang="ru-RU" strike="noStrike" spc="-1">
                <a:solidFill>
                  <a:srgbClr val="2C2821"/>
                </a:solidFill>
                <a:latin typeface="+mj-lt"/>
                <a:ea typeface="Lora"/>
                <a:cs typeface="+mj-lt"/>
              </a:rPr>
              <a:t>Оптимизация ресурсов и усилий</a:t>
            </a:r>
            <a:endParaRPr lang="ru-RU" strike="noStrike" spc="-1">
              <a:latin typeface="+mj-lt"/>
              <a:cs typeface="+mj-lt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-635" y="172085"/>
            <a:ext cx="7705090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50"/>
              </a:lnSpc>
            </a:pPr>
            <a:r>
              <a:rPr lang="ru-RU" sz="3600" b="1" spc="-1">
                <a:solidFill>
                  <a:srgbClr val="233E32"/>
                </a:solidFill>
                <a:latin typeface="Arial" panose="020B0604020202020204" pitchFamily="34" charset="0"/>
                <a:ea typeface="Alice"/>
                <a:cs typeface="Arial" panose="020B0604020202020204" pitchFamily="34" charset="0"/>
                <a:sym typeface="+mn-ea"/>
              </a:rPr>
              <a:t>Преимущества сетевого подхода</a:t>
            </a:r>
            <a:endParaRPr lang="ru-RU" sz="3600" b="1" spc="-1">
              <a:solidFill>
                <a:srgbClr val="233E32"/>
              </a:solidFill>
              <a:latin typeface="Arial" panose="020B0604020202020204" pitchFamily="34" charset="0"/>
              <a:ea typeface="Alice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593</Words>
  <Application>Microsoft Office PowerPoint</Application>
  <PresentationFormat>Произвольный</PresentationFormat>
  <Paragraphs>96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Blue Waves</vt:lpstr>
      <vt:lpstr>Семинар-практикум:  </vt:lpstr>
      <vt:lpstr>Презентация PowerPoint</vt:lpstr>
      <vt:lpstr>  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8</cp:revision>
  <dcterms:created xsi:type="dcterms:W3CDTF">2024-12-08T06:19:58Z</dcterms:created>
  <dcterms:modified xsi:type="dcterms:W3CDTF">2024-12-10T06:00:55Z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1049-12.2.0.18639</vt:lpwstr>
  </property>
  <property fmtid="{D5CDD505-2E9C-101B-9397-08002B2CF9AE}" pid="3" name="ICV">
    <vt:lpwstr>4ABCB168673442F3B993DBA9D6660FA5_11</vt:lpwstr>
  </property>
</Properties>
</file>